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4"/>
  </p:notesMasterIdLst>
  <p:handoutMasterIdLst>
    <p:handoutMasterId r:id="rId15"/>
  </p:handoutMasterIdLst>
  <p:sldIdLst>
    <p:sldId id="256" r:id="rId2"/>
    <p:sldId id="257" r:id="rId3"/>
    <p:sldId id="258" r:id="rId4"/>
    <p:sldId id="259" r:id="rId5"/>
    <p:sldId id="261" r:id="rId6"/>
    <p:sldId id="262" r:id="rId7"/>
    <p:sldId id="260" r:id="rId8"/>
    <p:sldId id="263" r:id="rId9"/>
    <p:sldId id="264" r:id="rId10"/>
    <p:sldId id="265" r:id="rId11"/>
    <p:sldId id="343" r:id="rId12"/>
    <p:sldId id="340"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snapToGrid="0">
      <p:cViewPr varScale="1">
        <p:scale>
          <a:sx n="91" d="100"/>
          <a:sy n="91" d="100"/>
        </p:scale>
        <p:origin x="1530" y="306"/>
      </p:cViewPr>
      <p:guideLst/>
    </p:cSldViewPr>
  </p:slideViewPr>
  <p:notesTextViewPr>
    <p:cViewPr>
      <p:scale>
        <a:sx n="1" d="1"/>
        <a:sy n="1" d="1"/>
      </p:scale>
      <p:origin x="0" y="0"/>
    </p:cViewPr>
  </p:notesTextViewPr>
  <p:sorterViewPr>
    <p:cViewPr>
      <p:scale>
        <a:sx n="120" d="100"/>
        <a:sy n="120" d="100"/>
      </p:scale>
      <p:origin x="0" y="-354"/>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8A054B-14B6-50E3-D360-4F4A3FD2BD6E}"/>
              </a:ext>
            </a:extLst>
          </p:cNvPr>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1ED7BBC-D50D-C1DC-0C56-E1F2A75F4645}"/>
              </a:ext>
            </a:extLst>
          </p:cNvPr>
          <p:cNvSpPr>
            <a:spLocks noGrp="1"/>
          </p:cNvSpPr>
          <p:nvPr>
            <p:ph type="dt" sz="quarter" idx="1"/>
          </p:nvPr>
        </p:nvSpPr>
        <p:spPr>
          <a:xfrm>
            <a:off x="4023092" y="0"/>
            <a:ext cx="3077739" cy="513428"/>
          </a:xfrm>
          <a:prstGeom prst="rect">
            <a:avLst/>
          </a:prstGeom>
        </p:spPr>
        <p:txBody>
          <a:bodyPr vert="horz" lIns="99057" tIns="49528" rIns="99057" bIns="49528" rtlCol="0"/>
          <a:lstStyle>
            <a:lvl1pPr algn="r">
              <a:defRPr sz="1300"/>
            </a:lvl1pPr>
          </a:lstStyle>
          <a:p>
            <a:r>
              <a:rPr lang="en-US" sz="1000">
                <a:latin typeface="Arial" panose="020B0604020202020204" pitchFamily="34" charset="0"/>
                <a:cs typeface="Arial" panose="020B0604020202020204" pitchFamily="34" charset="0"/>
              </a:rPr>
              <a:t>8/3/2025 am</a:t>
            </a:r>
          </a:p>
        </p:txBody>
      </p:sp>
      <p:sp>
        <p:nvSpPr>
          <p:cNvPr id="4" name="Footer Placeholder 3">
            <a:extLst>
              <a:ext uri="{FF2B5EF4-FFF2-40B4-BE49-F238E27FC236}">
                <a16:creationId xmlns:a16="http://schemas.microsoft.com/office/drawing/2014/main" id="{360BDA8A-0135-32F6-A286-B64DEED9C15C}"/>
              </a:ext>
            </a:extLst>
          </p:cNvPr>
          <p:cNvSpPr>
            <a:spLocks noGrp="1"/>
          </p:cNvSpPr>
          <p:nvPr>
            <p:ph type="ftr" sz="quarter" idx="2"/>
          </p:nvPr>
        </p:nvSpPr>
        <p:spPr>
          <a:xfrm>
            <a:off x="0" y="9719598"/>
            <a:ext cx="3077739" cy="513427"/>
          </a:xfrm>
          <a:prstGeom prst="rect">
            <a:avLst/>
          </a:prstGeom>
        </p:spPr>
        <p:txBody>
          <a:bodyPr vert="horz" lIns="99057" tIns="49528" rIns="99057" bIns="49528"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724A6040-BF88-E33B-2807-04CF749FBFB0}"/>
              </a:ext>
            </a:extLst>
          </p:cNvPr>
          <p:cNvSpPr>
            <a:spLocks noGrp="1"/>
          </p:cNvSpPr>
          <p:nvPr>
            <p:ph type="sldNum" sz="quarter" idx="3"/>
          </p:nvPr>
        </p:nvSpPr>
        <p:spPr>
          <a:xfrm>
            <a:off x="4023092" y="9719598"/>
            <a:ext cx="3077739" cy="513427"/>
          </a:xfrm>
          <a:prstGeom prst="rect">
            <a:avLst/>
          </a:prstGeom>
        </p:spPr>
        <p:txBody>
          <a:bodyPr vert="horz" lIns="99057" tIns="49528" rIns="99057" bIns="49528" rtlCol="0" anchor="b"/>
          <a:lstStyle>
            <a:lvl1pPr algn="r">
              <a:defRPr sz="1300"/>
            </a:lvl1pPr>
          </a:lstStyle>
          <a:p>
            <a:fld id="{3B74245D-C679-49D9-8ACB-B833ED4B9F5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764465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lang="en-US"/>
          </a:p>
        </p:txBody>
      </p:sp>
      <p:sp>
        <p:nvSpPr>
          <p:cNvPr id="3" name="Date Placeholder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r>
              <a:rPr lang="en-US"/>
              <a:t>8/3/2025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7" tIns="49528" rIns="99057" bIns="49528" rtlCol="0" anchor="ctr"/>
          <a:lstStyle/>
          <a:p>
            <a:endParaRPr lang="en-US"/>
          </a:p>
        </p:txBody>
      </p:sp>
      <p:sp>
        <p:nvSpPr>
          <p:cNvPr id="5" name="Notes Placeholder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F390521C-C888-4F7B-AD55-EA872010B0A1}" type="slidenum">
              <a:rPr lang="en-US" smtClean="0"/>
              <a:t>‹#›</a:t>
            </a:fld>
            <a:endParaRPr lang="en-US"/>
          </a:p>
        </p:txBody>
      </p:sp>
    </p:spTree>
    <p:extLst>
      <p:ext uri="{BB962C8B-B14F-4D97-AF65-F5344CB8AC3E}">
        <p14:creationId xmlns:p14="http://schemas.microsoft.com/office/powerpoint/2010/main" val="335181152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Tom Thornhill, Rose Avenue Church of Christ</a:t>
            </a:r>
            <a:r>
              <a:rPr lang="en-US" b="0"/>
              <a:t>; presented July </a:t>
            </a:r>
            <a:r>
              <a:rPr lang="en-US" b="0" dirty="0"/>
              <a:t>20, 2025</a:t>
            </a:r>
          </a:p>
          <a:p>
            <a:endParaRPr lang="en-US" b="0" dirty="0"/>
          </a:p>
          <a:p>
            <a:r>
              <a:rPr lang="en-US" b="1" dirty="0"/>
              <a:t>Psalms 17 - Preamble</a:t>
            </a:r>
          </a:p>
          <a:p>
            <a:r>
              <a:rPr lang="en-US" b="0" dirty="0"/>
              <a:t>To the choirmaster. A Psalm of David, the servant of the Lord, who addressed the words of this song to the Lord on the day when the Lord rescued him from the hand of all his enemies, and from the hand of Saul. He said:</a:t>
            </a:r>
          </a:p>
          <a:p>
            <a:endParaRPr lang="en-US" b="0" dirty="0"/>
          </a:p>
          <a:p>
            <a:r>
              <a:rPr lang="en-US" b="1" dirty="0"/>
              <a:t>Psalms 18:16-19</a:t>
            </a:r>
            <a:r>
              <a:rPr lang="en-US" dirty="0"/>
              <a:t> – “16 He sent from on high, he took me; he drew me out of many waters. 17 He rescued me from my strong enemy and from those who hated me, for they were too mighty for me. 18 They confronted me in the day of my calamity, but the Lord was my support. 19 He brought me out into a broad place; he rescued me, because </a:t>
            </a:r>
            <a:r>
              <a:rPr lang="en-US" b="1" dirty="0"/>
              <a:t>he delighted in me</a:t>
            </a:r>
            <a:r>
              <a:rPr lang="en-US" dirty="0"/>
              <a:t>.”</a:t>
            </a:r>
          </a:p>
        </p:txBody>
      </p:sp>
      <p:sp>
        <p:nvSpPr>
          <p:cNvPr id="4" name="Slide Number Placeholder 3"/>
          <p:cNvSpPr>
            <a:spLocks noGrp="1"/>
          </p:cNvSpPr>
          <p:nvPr>
            <p:ph type="sldNum" sz="quarter" idx="5"/>
          </p:nvPr>
        </p:nvSpPr>
        <p:spPr/>
        <p:txBody>
          <a:bodyPr/>
          <a:lstStyle/>
          <a:p>
            <a:fld id="{F390521C-C888-4F7B-AD55-EA872010B0A1}" type="slidenum">
              <a:rPr lang="en-US" smtClean="0"/>
              <a:t>1</a:t>
            </a:fld>
            <a:endParaRPr lang="en-US"/>
          </a:p>
        </p:txBody>
      </p:sp>
      <p:sp>
        <p:nvSpPr>
          <p:cNvPr id="5" name="Date Placeholder 4">
            <a:extLst>
              <a:ext uri="{FF2B5EF4-FFF2-40B4-BE49-F238E27FC236}">
                <a16:creationId xmlns:a16="http://schemas.microsoft.com/office/drawing/2014/main" id="{A75CF10F-7594-918A-95CD-4A83CE956242}"/>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466AAB36-F722-FD85-6845-816AE9FDE67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14899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a:t>
            </a:r>
            <a:r>
              <a:rPr lang="en-US" b="0" dirty="0"/>
              <a:t>, which is able to save your souls.”</a:t>
            </a:r>
          </a:p>
          <a:p>
            <a:endParaRPr lang="en-US" b="0" dirty="0"/>
          </a:p>
          <a:p>
            <a:r>
              <a:rPr lang="en-US" b="1" dirty="0"/>
              <a:t>I John 3:23-24</a:t>
            </a:r>
            <a:r>
              <a:rPr lang="en-US" b="0" dirty="0"/>
              <a:t> –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a:p>
            <a:endParaRPr lang="en-US" b="0" dirty="0"/>
          </a:p>
          <a:p>
            <a:r>
              <a:rPr lang="en-US" b="1" dirty="0"/>
              <a:t>Acts 3:19</a:t>
            </a:r>
            <a:r>
              <a:rPr lang="en-US" b="0" dirty="0"/>
              <a:t> – “Repent therefore, and turn again, that your sins may be blotted out”</a:t>
            </a:r>
          </a:p>
        </p:txBody>
      </p:sp>
      <p:sp>
        <p:nvSpPr>
          <p:cNvPr id="4" name="Slide Number Placeholder 3"/>
          <p:cNvSpPr>
            <a:spLocks noGrp="1"/>
          </p:cNvSpPr>
          <p:nvPr>
            <p:ph type="sldNum" sz="quarter" idx="5"/>
          </p:nvPr>
        </p:nvSpPr>
        <p:spPr/>
        <p:txBody>
          <a:bodyPr/>
          <a:lstStyle/>
          <a:p>
            <a:pPr defTabSz="4145656">
              <a:defRPr/>
            </a:pPr>
            <a:fld id="{3AF42B02-11F3-4BD2-B2E3-53F42D06C240}" type="slidenum">
              <a:rPr lang="en-US" altLang="en-US" sz="5600">
                <a:solidFill>
                  <a:prstClr val="black"/>
                </a:solidFill>
                <a:latin typeface="Arial" panose="020B0604020202020204" pitchFamily="34" charset="0"/>
              </a:rPr>
              <a:pPr defTabSz="4145656">
                <a:defRPr/>
              </a:pPr>
              <a:t>11</a:t>
            </a:fld>
            <a:endParaRPr lang="en-US" altLang="en-US" sz="5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145656">
              <a:defRPr/>
            </a:pPr>
            <a:r>
              <a:rPr lang="en-US" altLang="en-US" sz="5600">
                <a:solidFill>
                  <a:prstClr val="black"/>
                </a:solidFill>
                <a:latin typeface="Arial" panose="020B0604020202020204" pitchFamily="34" charset="0"/>
              </a:rPr>
              <a:t>8/3/2025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145656">
              <a:defRPr/>
            </a:pPr>
            <a:r>
              <a:rPr lang="en-US" altLang="en-US" sz="5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a:p>
            <a:endParaRPr lang="en-US" b="0" dirty="0"/>
          </a:p>
          <a:p>
            <a:r>
              <a:rPr lang="en-US" b="1" dirty="0"/>
              <a:t>Acts 2:38</a:t>
            </a:r>
            <a:r>
              <a:rPr lang="en-US" dirty="0"/>
              <a:t> – “And Peter said to them, ‘</a:t>
            </a:r>
            <a:r>
              <a:rPr lang="en-US" b="1" dirty="0"/>
              <a:t>Repent and be baptized every one of you</a:t>
            </a:r>
            <a:r>
              <a:rPr lang="en-US" dirty="0"/>
              <a:t> in the name of Jesus Christ for the forgiveness of your sins, and you will receive the gift of the Holy Spirit.’”</a:t>
            </a:r>
          </a:p>
          <a:p>
            <a:endParaRPr lang="en-US" dirty="0"/>
          </a:p>
          <a:p>
            <a:pPr defTabSz="3829460">
              <a:defRPr/>
            </a:pPr>
            <a:r>
              <a:rPr lang="en-US" b="1" dirty="0"/>
              <a:t>Hebrews 3:12-14</a:t>
            </a:r>
            <a:r>
              <a:rPr lang="en-US" b="0"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a:t>
            </a:r>
            <a:r>
              <a:rPr lang="en-US" b="1" dirty="0"/>
              <a:t>if indeed we hold our original confidence firm to the end</a:t>
            </a:r>
            <a:r>
              <a:rPr lang="en-US" b="0" dirty="0"/>
              <a:t>.”</a:t>
            </a:r>
          </a:p>
        </p:txBody>
      </p:sp>
      <p:sp>
        <p:nvSpPr>
          <p:cNvPr id="4" name="Slide Number Placeholder 3"/>
          <p:cNvSpPr>
            <a:spLocks noGrp="1"/>
          </p:cNvSpPr>
          <p:nvPr>
            <p:ph type="sldNum" sz="quarter" idx="5"/>
          </p:nvPr>
        </p:nvSpPr>
        <p:spPr/>
        <p:txBody>
          <a:bodyPr/>
          <a:lstStyle/>
          <a:p>
            <a:pPr defTabSz="4145656">
              <a:defRPr/>
            </a:pPr>
            <a:fld id="{3AF42B02-11F3-4BD2-B2E3-53F42D06C240}" type="slidenum">
              <a:rPr lang="en-US" altLang="en-US" sz="5600">
                <a:latin typeface="Arial" panose="020B0604020202020204" pitchFamily="34" charset="0"/>
              </a:rPr>
              <a:pPr defTabSz="4145656">
                <a:defRPr/>
              </a:pPr>
              <a:t>12</a:t>
            </a:fld>
            <a:endParaRPr lang="en-US" altLang="en-US" sz="56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145656">
              <a:defRPr/>
            </a:pPr>
            <a:r>
              <a:rPr lang="en-US" altLang="en-US" sz="5600">
                <a:latin typeface="Arial" panose="020B0604020202020204" pitchFamily="34" charset="0"/>
              </a:rPr>
              <a:t>8/3/2025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145656">
              <a:defRPr/>
            </a:pPr>
            <a:r>
              <a:rPr lang="en-US" altLang="en-US" sz="56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147:10-11</a:t>
            </a:r>
            <a:r>
              <a:rPr lang="en-US" dirty="0"/>
              <a:t> – “10 </a:t>
            </a:r>
            <a:r>
              <a:rPr lang="en-US" b="1" dirty="0"/>
              <a:t>His delight is</a:t>
            </a:r>
            <a:r>
              <a:rPr lang="en-US" dirty="0"/>
              <a:t> not in the strength of the horse, nor his pleasure in the legs of a man, 11 but the Lord takes pleasure </a:t>
            </a:r>
            <a:r>
              <a:rPr lang="en-US" b="1" dirty="0"/>
              <a:t>in those who fear him</a:t>
            </a:r>
            <a:r>
              <a:rPr lang="en-US" dirty="0"/>
              <a:t>, in those who hope in his steadfast love.”</a:t>
            </a:r>
          </a:p>
          <a:p>
            <a:endParaRPr lang="en-US" dirty="0"/>
          </a:p>
          <a:p>
            <a:r>
              <a:rPr lang="en-US" b="1" dirty="0"/>
              <a:t>I Kings 10:9</a:t>
            </a:r>
            <a:r>
              <a:rPr lang="en-US" dirty="0"/>
              <a:t> – “</a:t>
            </a:r>
            <a:r>
              <a:rPr lang="en-US" b="1" dirty="0"/>
              <a:t>Blessed be the Lord your God, who has delighted in you</a:t>
            </a:r>
            <a:r>
              <a:rPr lang="en-US" dirty="0"/>
              <a:t> and set you on the throne of Israel! Because the Lord loved Israel forever, he has made you king, that you may execute justice and righteousness.“</a:t>
            </a:r>
          </a:p>
          <a:p>
            <a:endParaRPr lang="en-US" dirty="0"/>
          </a:p>
          <a:p>
            <a:r>
              <a:rPr lang="en-US" b="1" dirty="0"/>
              <a:t>Isaiah 62:1-5</a:t>
            </a:r>
            <a:r>
              <a:rPr lang="en-US" dirty="0"/>
              <a:t> – “For Zion's sake I will not keep silent, and for Jerusalem's sake I will not be quiet, until her righteousness goes forth as brightness, and her salvation as a burning torch. 2 The nations shall see your righteousness, and all the kings your glory, and you shall be called by a new name that the mouth of the Lord will give. 3 You shall be a crown of beauty in the hand of the Lord, and a royal diadem in the hand of your God. 4 You shall no more be termed Forsaken, and your land shall no more be termed Desolate, but </a:t>
            </a:r>
            <a:r>
              <a:rPr lang="en-US" b="1" dirty="0"/>
              <a:t>you shall be called My Delight Is in Her</a:t>
            </a:r>
            <a:r>
              <a:rPr lang="en-US" dirty="0"/>
              <a:t>, and your land Married; for </a:t>
            </a:r>
            <a:r>
              <a:rPr lang="en-US" b="1" dirty="0"/>
              <a:t>the Lord delights in you</a:t>
            </a:r>
            <a:r>
              <a:rPr lang="en-US" dirty="0"/>
              <a:t>, and your land shall be married. 5 For as a young man marries a young woman, so shall your sons marry you, and as the bridegroom rejoices over the bride, so shall your God rejoice over you.”</a:t>
            </a:r>
          </a:p>
          <a:p>
            <a:endParaRPr lang="en-US" dirty="0"/>
          </a:p>
          <a:p>
            <a:r>
              <a:rPr lang="en-US" b="1" dirty="0"/>
              <a:t>I Samuel 15:22-23</a:t>
            </a:r>
            <a:r>
              <a:rPr lang="en-US" dirty="0"/>
              <a:t> – “22 And Samuel said, ‘Has the Lord as </a:t>
            </a:r>
            <a:r>
              <a:rPr lang="en-US" b="1" dirty="0"/>
              <a:t>great delight</a:t>
            </a:r>
            <a:r>
              <a:rPr lang="en-US" dirty="0"/>
              <a:t> in burnt offerings and sacrifices, as in obeying the voice of the Lord? </a:t>
            </a:r>
            <a:r>
              <a:rPr lang="en-US" b="1" dirty="0"/>
              <a:t>Behold, to obey is better than sacrifice</a:t>
            </a:r>
            <a:r>
              <a:rPr lang="en-US" dirty="0"/>
              <a:t>, and to listen than the fat of rams. 23 For rebellion is as the sin of divination, and presumption is as iniquity and idolatry. Because you have rejected the word of the Lord, he has also rejected you from being king.’“</a:t>
            </a:r>
          </a:p>
        </p:txBody>
      </p:sp>
      <p:sp>
        <p:nvSpPr>
          <p:cNvPr id="4" name="Slide Number Placeholder 3"/>
          <p:cNvSpPr>
            <a:spLocks noGrp="1"/>
          </p:cNvSpPr>
          <p:nvPr>
            <p:ph type="sldNum" sz="quarter" idx="5"/>
          </p:nvPr>
        </p:nvSpPr>
        <p:spPr/>
        <p:txBody>
          <a:bodyPr/>
          <a:lstStyle/>
          <a:p>
            <a:fld id="{F390521C-C888-4F7B-AD55-EA872010B0A1}" type="slidenum">
              <a:rPr lang="en-US" smtClean="0"/>
              <a:t>3</a:t>
            </a:fld>
            <a:endParaRPr lang="en-US"/>
          </a:p>
        </p:txBody>
      </p:sp>
      <p:sp>
        <p:nvSpPr>
          <p:cNvPr id="5" name="Date Placeholder 4">
            <a:extLst>
              <a:ext uri="{FF2B5EF4-FFF2-40B4-BE49-F238E27FC236}">
                <a16:creationId xmlns:a16="http://schemas.microsoft.com/office/drawing/2014/main" id="{83B30CCB-0FCB-4782-E2E7-77FC1EDB5C7F}"/>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1F62D6D4-6EBE-F161-3471-83EE3681ACE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55796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5:6-10</a:t>
            </a:r>
            <a:r>
              <a:rPr lang="en-US" dirty="0"/>
              <a:t> – “6 So we are always of good courage. We know that while we are at home in the body we are away from the Lord, 7 for we walk by faith, not by sight. 8 Yes, we are of good courage, and we would rather be away from the body and at home with the Lord. 9 So whether we are at home or away, </a:t>
            </a:r>
            <a:r>
              <a:rPr lang="en-US" b="1" dirty="0"/>
              <a:t>we make it our aim to please him</a:t>
            </a:r>
            <a:r>
              <a:rPr lang="en-US" dirty="0"/>
              <a:t>. 10 For we must all appear before the judgment seat of Christ, so that each one may receive what is due for what he has done in the body, whether good or evil.”</a:t>
            </a:r>
          </a:p>
          <a:p>
            <a:endParaRPr lang="en-US" dirty="0"/>
          </a:p>
          <a:p>
            <a:r>
              <a:rPr lang="en-US" b="1" dirty="0"/>
              <a:t>Colossians 1:9-10</a:t>
            </a:r>
            <a:r>
              <a:rPr lang="en-US" dirty="0"/>
              <a:t> – “9 And so, from the day we heard, we have not ceased to pray for you, asking that you may be filled with the knowledge of his will in all spiritual wisdom and understanding, 10 so as to </a:t>
            </a:r>
            <a:r>
              <a:rPr lang="en-US" b="1" dirty="0"/>
              <a:t>walk in a manner worthy of the Lord, fully pleasing to him</a:t>
            </a:r>
            <a:r>
              <a:rPr lang="en-US" dirty="0"/>
              <a:t>, bearing fruit in every good work and increasing in the knowledge of God.”</a:t>
            </a:r>
          </a:p>
          <a:p>
            <a:endParaRPr lang="en-US" dirty="0"/>
          </a:p>
          <a:p>
            <a:r>
              <a:rPr lang="en-US" b="1" dirty="0"/>
              <a:t>Psalms 37:3-6</a:t>
            </a:r>
            <a:r>
              <a:rPr lang="en-US" dirty="0"/>
              <a:t> – “3 Trust in the Lord, and do good; dwell in the land and befriend faithfulness. 4 </a:t>
            </a:r>
            <a:r>
              <a:rPr lang="en-US" b="1" dirty="0"/>
              <a:t>Delight yourself in the Lord</a:t>
            </a:r>
            <a:r>
              <a:rPr lang="en-US" dirty="0"/>
              <a:t>, and he will give you the desires of your heart. 5 Commit your way to the Lord; trust in him, and he will act. 6 He will bring forth your righteousness as the light, and your justice as the noonday.”</a:t>
            </a:r>
          </a:p>
          <a:p>
            <a:endParaRPr lang="en-US" dirty="0"/>
          </a:p>
          <a:p>
            <a:r>
              <a:rPr lang="en-US" b="1" dirty="0"/>
              <a:t>Jeremiah 9:23-24</a:t>
            </a:r>
            <a:r>
              <a:rPr lang="en-US" dirty="0"/>
              <a:t> – “23 Thus says the Lord: ‘Let not the wise man boast in his wisdom, let not the mighty man boast in his might, let not the rich man boast in his riches, 24 but let him who boasts boast in this, that he understands and knows me, that I am the Lord who practices steadfast love, justice, and righteousness in the earth. For </a:t>
            </a:r>
            <a:r>
              <a:rPr lang="en-US" b="1" dirty="0"/>
              <a:t>in these things I delight, declares the Lord</a:t>
            </a:r>
            <a:r>
              <a:rPr lang="en-US" dirty="0"/>
              <a:t>.’"</a:t>
            </a:r>
          </a:p>
        </p:txBody>
      </p:sp>
      <p:sp>
        <p:nvSpPr>
          <p:cNvPr id="4" name="Slide Number Placeholder 3"/>
          <p:cNvSpPr>
            <a:spLocks noGrp="1"/>
          </p:cNvSpPr>
          <p:nvPr>
            <p:ph type="sldNum" sz="quarter" idx="5"/>
          </p:nvPr>
        </p:nvSpPr>
        <p:spPr/>
        <p:txBody>
          <a:bodyPr/>
          <a:lstStyle/>
          <a:p>
            <a:fld id="{F390521C-C888-4F7B-AD55-EA872010B0A1}" type="slidenum">
              <a:rPr lang="en-US" smtClean="0"/>
              <a:t>4</a:t>
            </a:fld>
            <a:endParaRPr lang="en-US"/>
          </a:p>
        </p:txBody>
      </p:sp>
      <p:sp>
        <p:nvSpPr>
          <p:cNvPr id="5" name="Date Placeholder 4">
            <a:extLst>
              <a:ext uri="{FF2B5EF4-FFF2-40B4-BE49-F238E27FC236}">
                <a16:creationId xmlns:a16="http://schemas.microsoft.com/office/drawing/2014/main" id="{B5852440-371D-3EAC-271C-017269217834}"/>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02F561CB-D3DB-D955-12D5-5679E5F45D2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7088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5:24</a:t>
            </a:r>
            <a:r>
              <a:rPr lang="en-US" dirty="0"/>
              <a:t> – “</a:t>
            </a:r>
            <a:r>
              <a:rPr lang="en-US" b="1" dirty="0"/>
              <a:t>Enoch walked with God</a:t>
            </a:r>
            <a:r>
              <a:rPr lang="en-US" dirty="0"/>
              <a:t>, and he was not,  for God took him.”</a:t>
            </a:r>
          </a:p>
          <a:p>
            <a:endParaRPr lang="en-US" dirty="0"/>
          </a:p>
          <a:p>
            <a:r>
              <a:rPr lang="en-US" b="1" dirty="0"/>
              <a:t>Hebrews 11:4-6</a:t>
            </a:r>
            <a:r>
              <a:rPr lang="en-US" dirty="0"/>
              <a:t> – “5 By faith Enoch was taken up so that he should not see death, and he was not found, because God had taken him. Now before he was taken </a:t>
            </a:r>
            <a:r>
              <a:rPr lang="en-US" b="1" dirty="0"/>
              <a:t>he was commended as having pleased God</a:t>
            </a:r>
            <a:r>
              <a:rPr lang="en-US" dirty="0"/>
              <a:t>. 6 And without faith it is impossible to please him, for whoever would draw near to God must believe that he exists and that he rewards those who seek him.”</a:t>
            </a:r>
          </a:p>
          <a:p>
            <a:endParaRPr lang="en-US" dirty="0"/>
          </a:p>
          <a:p>
            <a:r>
              <a:rPr lang="en-US" b="1" dirty="0"/>
              <a:t>Job 1:8</a:t>
            </a:r>
            <a:r>
              <a:rPr lang="en-US" dirty="0"/>
              <a:t> – “And the Lord said to Satan, ‘Have you considered my servant Job, that there is none like him on the earth, </a:t>
            </a:r>
            <a:r>
              <a:rPr lang="en-US" b="1" dirty="0"/>
              <a:t>a blameless and upright man</a:t>
            </a:r>
            <a:r>
              <a:rPr lang="en-US" dirty="0"/>
              <a:t>, who fears God and turns away from evil?’“</a:t>
            </a:r>
          </a:p>
          <a:p>
            <a:endParaRPr lang="en-US" dirty="0"/>
          </a:p>
          <a:p>
            <a:r>
              <a:rPr lang="en-US" dirty="0"/>
              <a:t>Job 2:3 – “And the Lord said to Satan, ‘Have you considered my servant Job, that there is none like him on the earth, a blameless and upright man, who fears God and turns away from evil? </a:t>
            </a:r>
            <a:r>
              <a:rPr lang="en-US" b="1" dirty="0"/>
              <a:t>He still holds fast his integrity</a:t>
            </a:r>
            <a:r>
              <a:rPr lang="en-US" dirty="0"/>
              <a:t>, although you incited me against him to destroy him without reason.’"</a:t>
            </a:r>
          </a:p>
          <a:p>
            <a:r>
              <a:rPr lang="en-US" dirty="0"/>
              <a:t>ESV</a:t>
            </a:r>
          </a:p>
          <a:p>
            <a:endParaRPr lang="en-US" dirty="0"/>
          </a:p>
        </p:txBody>
      </p:sp>
      <p:sp>
        <p:nvSpPr>
          <p:cNvPr id="4" name="Slide Number Placeholder 3"/>
          <p:cNvSpPr>
            <a:spLocks noGrp="1"/>
          </p:cNvSpPr>
          <p:nvPr>
            <p:ph type="sldNum" sz="quarter" idx="5"/>
          </p:nvPr>
        </p:nvSpPr>
        <p:spPr/>
        <p:txBody>
          <a:bodyPr/>
          <a:lstStyle/>
          <a:p>
            <a:fld id="{F390521C-C888-4F7B-AD55-EA872010B0A1}" type="slidenum">
              <a:rPr lang="en-US" smtClean="0"/>
              <a:t>5</a:t>
            </a:fld>
            <a:endParaRPr lang="en-US"/>
          </a:p>
        </p:txBody>
      </p:sp>
      <p:sp>
        <p:nvSpPr>
          <p:cNvPr id="5" name="Date Placeholder 4">
            <a:extLst>
              <a:ext uri="{FF2B5EF4-FFF2-40B4-BE49-F238E27FC236}">
                <a16:creationId xmlns:a16="http://schemas.microsoft.com/office/drawing/2014/main" id="{B91A7CDB-1951-1EB5-082B-E4E11BD1495A}"/>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E11BAFBA-B424-95E6-30D4-DCB73AA9F90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887206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12:1-4</a:t>
            </a:r>
            <a:r>
              <a:rPr lang="en-US" dirty="0"/>
              <a:t> – “1 Now the Lord said to Abram, ‘Go from your country and your kindred and your father's house to the land that I will show you. 2  And I will make of you a great nation, and I will bless you and make your name great, so that you will be a blessing. 3  I will bless those who bless you, and him who dishonors you I will curse, and in you all the families of the earth shall be blessed.’ 4 </a:t>
            </a:r>
            <a:r>
              <a:rPr lang="en-US" b="1" dirty="0"/>
              <a:t>So Abram went, as the Lord had told him</a:t>
            </a:r>
            <a:r>
              <a:rPr lang="en-US" dirty="0"/>
              <a:t>, and Lot went with him. Abram was seventy-five years old when he departed from Haran.”</a:t>
            </a:r>
          </a:p>
          <a:p>
            <a:endParaRPr lang="en-US" dirty="0"/>
          </a:p>
          <a:p>
            <a:r>
              <a:rPr lang="en-US" b="1" dirty="0"/>
              <a:t>Hebrews 11:8</a:t>
            </a:r>
            <a:r>
              <a:rPr lang="en-US" dirty="0"/>
              <a:t> – “By faith </a:t>
            </a:r>
            <a:r>
              <a:rPr lang="en-US" b="1" dirty="0"/>
              <a:t>Abraham obeyed when he was called</a:t>
            </a:r>
            <a:r>
              <a:rPr lang="en-US" dirty="0"/>
              <a:t> to go out to a place that he was to receive as an inheritance. And he went out, not knowing where he was going.”</a:t>
            </a:r>
          </a:p>
          <a:p>
            <a:endParaRPr lang="en-US" dirty="0"/>
          </a:p>
          <a:p>
            <a:r>
              <a:rPr lang="en-US" b="1" dirty="0"/>
              <a:t>Genesis 22:12</a:t>
            </a:r>
            <a:r>
              <a:rPr lang="en-US" dirty="0"/>
              <a:t> – “He said, ‘Do not lay your hand on the boy or do anything to him, for now </a:t>
            </a:r>
            <a:r>
              <a:rPr lang="en-US" b="1" dirty="0"/>
              <a:t>I know that you fear God</a:t>
            </a:r>
            <a:r>
              <a:rPr lang="en-US" dirty="0"/>
              <a:t>, seeing you have not withheld your son, your only son, from me.’“</a:t>
            </a:r>
          </a:p>
          <a:p>
            <a:endParaRPr lang="en-US" dirty="0"/>
          </a:p>
          <a:p>
            <a:r>
              <a:rPr lang="en-US" b="1" dirty="0"/>
              <a:t>Hebrews 11:17-19</a:t>
            </a:r>
            <a:r>
              <a:rPr lang="en-US" dirty="0"/>
              <a:t> – “17 By faith Abraham, when he was tested, offered up Isaac, and he who had received the promises was in the act of offering up his only son, 18 of whom it was said, ‘Through Isaac shall your offspring be named.’ 19  He considered that God was </a:t>
            </a:r>
            <a:r>
              <a:rPr lang="en-US" b="1" dirty="0"/>
              <a:t>able even to raise him from the dead</a:t>
            </a:r>
            <a:r>
              <a:rPr lang="en-US" dirty="0"/>
              <a:t>, from which, figuratively speaking, he did receive him back.”</a:t>
            </a:r>
          </a:p>
          <a:p>
            <a:endParaRPr lang="en-US" dirty="0"/>
          </a:p>
          <a:p>
            <a:r>
              <a:rPr lang="en-US" b="1" dirty="0"/>
              <a:t>James 2:21-24</a:t>
            </a:r>
            <a:r>
              <a:rPr lang="en-US" dirty="0"/>
              <a:t> – “21  Was not Abraham our father justified by works when he offered up his son Isaac on the altar? 22 You see that faith was active along with his works, and faith was completed by his works; 23 and the Scripture was fulfilled that says, ‘</a:t>
            </a:r>
            <a:r>
              <a:rPr lang="en-US" b="1" dirty="0"/>
              <a:t>Abraham believed God</a:t>
            </a:r>
            <a:r>
              <a:rPr lang="en-US" dirty="0"/>
              <a:t>, and it was counted to him as righteousness’ – and he was called a friend of God. 24 You see that a person is justified by works and not by faith alone.”</a:t>
            </a:r>
          </a:p>
        </p:txBody>
      </p:sp>
      <p:sp>
        <p:nvSpPr>
          <p:cNvPr id="4" name="Slide Number Placeholder 3"/>
          <p:cNvSpPr>
            <a:spLocks noGrp="1"/>
          </p:cNvSpPr>
          <p:nvPr>
            <p:ph type="sldNum" sz="quarter" idx="5"/>
          </p:nvPr>
        </p:nvSpPr>
        <p:spPr/>
        <p:txBody>
          <a:bodyPr/>
          <a:lstStyle/>
          <a:p>
            <a:fld id="{F390521C-C888-4F7B-AD55-EA872010B0A1}" type="slidenum">
              <a:rPr lang="en-US" smtClean="0"/>
              <a:t>6</a:t>
            </a:fld>
            <a:endParaRPr lang="en-US"/>
          </a:p>
        </p:txBody>
      </p:sp>
      <p:sp>
        <p:nvSpPr>
          <p:cNvPr id="5" name="Date Placeholder 4">
            <a:extLst>
              <a:ext uri="{FF2B5EF4-FFF2-40B4-BE49-F238E27FC236}">
                <a16:creationId xmlns:a16="http://schemas.microsoft.com/office/drawing/2014/main" id="{D3B6C45A-BC45-32EA-B438-447D6B44F5D9}"/>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8DC3E166-6007-9E7B-E3EE-BE486952A4D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16830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Numbers 12:6-8</a:t>
            </a:r>
            <a:r>
              <a:rPr lang="en-US" b="0" dirty="0"/>
              <a:t> – “6 And he said, ‘Hear my words: If there is a prophet among you, I the Lord make myself known to him in a vision; I speak with him in a dream. 7 Not so with my servant Moses. He is faithful in all my house. 8 </a:t>
            </a:r>
            <a:r>
              <a:rPr lang="en-US" b="1" dirty="0"/>
              <a:t>With him I speak mouth to mouth</a:t>
            </a:r>
            <a:r>
              <a:rPr lang="en-US" b="0" dirty="0"/>
              <a:t>, clearly, and not in riddles, and he beholds the form of the Lord. Why then were you not afraid to speak against my servant Moses?’"</a:t>
            </a:r>
          </a:p>
          <a:p>
            <a:endParaRPr lang="en-US" b="0" dirty="0"/>
          </a:p>
          <a:p>
            <a:r>
              <a:rPr lang="en-US" b="1" dirty="0"/>
              <a:t>II Samuel 22</a:t>
            </a:r>
            <a:r>
              <a:rPr lang="en-US" dirty="0"/>
              <a:t> </a:t>
            </a:r>
            <a:r>
              <a:rPr lang="en-US" b="1" dirty="0"/>
              <a:t>David's Song of Deliverance</a:t>
            </a:r>
          </a:p>
          <a:p>
            <a:endParaRPr lang="en-US" dirty="0"/>
          </a:p>
          <a:p>
            <a:r>
              <a:rPr lang="en-US" dirty="0"/>
              <a:t>“</a:t>
            </a:r>
            <a:r>
              <a:rPr lang="en-US" b="1" dirty="0"/>
              <a:t>1</a:t>
            </a:r>
            <a:r>
              <a:rPr lang="en-US" dirty="0"/>
              <a:t> And David spoke to the Lord the words of this song on the day when the Lord delivered him from the hand of all his enemies, and from the hand of Saul.”</a:t>
            </a:r>
          </a:p>
          <a:p>
            <a:endParaRPr lang="en-US" dirty="0"/>
          </a:p>
          <a:p>
            <a:r>
              <a:rPr lang="en-US" b="1" dirty="0"/>
              <a:t>II Samuel 22:17-20</a:t>
            </a:r>
            <a:r>
              <a:rPr lang="en-US" dirty="0"/>
              <a:t> – “17 He sent from on high, he took me; he drew me out of many waters. 18 He rescued me from my strong enemy, from those who hated me, for they were too mighty for me. 19 They confronted me in the day of my calamity, but the Lord was my support. 20  He brought me out into a broad place; </a:t>
            </a:r>
            <a:r>
              <a:rPr lang="en-US" b="1" dirty="0"/>
              <a:t>he rescued me, because he delighted in me</a:t>
            </a:r>
            <a:r>
              <a:rPr lang="en-US" dirty="0"/>
              <a:t>.”</a:t>
            </a:r>
          </a:p>
          <a:p>
            <a:endParaRPr lang="en-US" dirty="0"/>
          </a:p>
          <a:p>
            <a:r>
              <a:rPr lang="en-US" b="1" dirty="0"/>
              <a:t>Acts 13:22</a:t>
            </a:r>
            <a:r>
              <a:rPr lang="en-US" dirty="0"/>
              <a:t> – “22 And when he had removed him, he raised up David to be their king, of whom he testified and said, 'I have found in David the son of Jesse </a:t>
            </a:r>
            <a:r>
              <a:rPr lang="en-US" b="1" dirty="0"/>
              <a:t>a man after my heart</a:t>
            </a:r>
            <a:r>
              <a:rPr lang="en-US" dirty="0"/>
              <a:t>, who will do all my will.’”</a:t>
            </a:r>
          </a:p>
        </p:txBody>
      </p:sp>
      <p:sp>
        <p:nvSpPr>
          <p:cNvPr id="4" name="Slide Number Placeholder 3"/>
          <p:cNvSpPr>
            <a:spLocks noGrp="1"/>
          </p:cNvSpPr>
          <p:nvPr>
            <p:ph type="sldNum" sz="quarter" idx="5"/>
          </p:nvPr>
        </p:nvSpPr>
        <p:spPr/>
        <p:txBody>
          <a:bodyPr/>
          <a:lstStyle/>
          <a:p>
            <a:fld id="{F390521C-C888-4F7B-AD55-EA872010B0A1}" type="slidenum">
              <a:rPr lang="en-US" smtClean="0"/>
              <a:t>7</a:t>
            </a:fld>
            <a:endParaRPr lang="en-US"/>
          </a:p>
        </p:txBody>
      </p:sp>
      <p:sp>
        <p:nvSpPr>
          <p:cNvPr id="5" name="Date Placeholder 4">
            <a:extLst>
              <a:ext uri="{FF2B5EF4-FFF2-40B4-BE49-F238E27FC236}">
                <a16:creationId xmlns:a16="http://schemas.microsoft.com/office/drawing/2014/main" id="{30D931C7-40DA-441A-96FA-62F2D91C8E74}"/>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94D52C96-E9B6-DF1F-E411-510AB0F0DC9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803983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Daniel 9:20-23</a:t>
            </a:r>
            <a:r>
              <a:rPr lang="en-US" dirty="0"/>
              <a:t> – “20  While I was speaking and praying, confessing my sin and the sin of my people Israel, and presenting my plea before the Lord my God for the holy hill of my God, 21 while I was speaking in prayer, the man Gabriel, whom I had seen in the vision at the first, came to me in swift flight at the time of the evening sacrifice. 22  He made me understand, speaking with me and saying, ‘O Daniel, I have now come out to give you insight and understanding. 23  At the beginning of your pleas for mercy a word went out, and I have come to tell it to you, for </a:t>
            </a:r>
            <a:r>
              <a:rPr lang="en-US" b="1" dirty="0"/>
              <a:t>you are greatly loved</a:t>
            </a:r>
            <a:r>
              <a:rPr lang="en-US" dirty="0"/>
              <a:t>. Therefore consider the word and understand the vision.’”</a:t>
            </a:r>
          </a:p>
          <a:p>
            <a:endParaRPr lang="en-US" dirty="0"/>
          </a:p>
          <a:p>
            <a:r>
              <a:rPr lang="en-US" b="1" dirty="0"/>
              <a:t>Daniel 10:11, 19</a:t>
            </a:r>
            <a:r>
              <a:rPr lang="en-US" dirty="0"/>
              <a:t> – “11 And he said to me, ‘</a:t>
            </a:r>
            <a:r>
              <a:rPr lang="en-US" b="1" dirty="0"/>
              <a:t>O Daniel, man greatly loved</a:t>
            </a:r>
            <a:r>
              <a:rPr lang="en-US" dirty="0"/>
              <a:t>, understand the words that I speak to you, and stand upright, for now I have been sent to you.’ And when he had spoken this word to me, I stood up trembling … 19 And he said, ‘</a:t>
            </a:r>
            <a:r>
              <a:rPr lang="en-US" b="1" dirty="0"/>
              <a:t>O man greatly loved</a:t>
            </a:r>
            <a:r>
              <a:rPr lang="en-US" dirty="0"/>
              <a:t>, fear not, peace be with you; be strong and of good courage.’ And as he spoke to me, I was strengthened and said, ‘Let my lord speak, for you have strengthened me.’“</a:t>
            </a:r>
          </a:p>
          <a:p>
            <a:endParaRPr lang="en-US" dirty="0"/>
          </a:p>
          <a:p>
            <a:r>
              <a:rPr lang="en-US" b="1" dirty="0"/>
              <a:t>Matthew 3:13-17</a:t>
            </a:r>
            <a:r>
              <a:rPr lang="en-US" dirty="0"/>
              <a:t> – “13 Then Jesus came from Galilee to the Jordan to John, to be baptized by him. 14  John would have prevented him, saying, ‘I need to be baptized by you, and do you come to me?’ 15 But Jesus answered him, ‘Let it be so now, for thus it is fitting for us to fulfill all righteousness.’ Then he consented. 16 And when Jesus was baptized, immediately he went up from the water, and behold, the heavens were opened to him, and he saw the Spirit of God descending like a dove and coming to rest on him; 17 and behold, a voice from heaven said, ‘</a:t>
            </a:r>
            <a:r>
              <a:rPr lang="en-US" b="1" dirty="0"/>
              <a:t>This is my beloved Son, with whom I am well pleased</a:t>
            </a:r>
            <a:r>
              <a:rPr lang="en-US" dirty="0"/>
              <a:t>.’“</a:t>
            </a:r>
          </a:p>
          <a:p>
            <a:endParaRPr lang="en-US" dirty="0"/>
          </a:p>
          <a:p>
            <a:r>
              <a:rPr lang="en-US" b="1" dirty="0"/>
              <a:t>Matthew 17:5</a:t>
            </a:r>
            <a:r>
              <a:rPr lang="en-US" dirty="0"/>
              <a:t> – “He was still speaking when, behold, a bright cloud overshadowed them, and a voice from the cloud said, ‘</a:t>
            </a:r>
            <a:r>
              <a:rPr lang="en-US" b="1" dirty="0"/>
              <a:t>This is my beloved Son, with whom I am well pleased</a:t>
            </a:r>
            <a:r>
              <a:rPr lang="en-US" dirty="0"/>
              <a:t>; listen to him.’“</a:t>
            </a:r>
          </a:p>
          <a:p>
            <a:endParaRPr lang="en-US" dirty="0"/>
          </a:p>
          <a:p>
            <a:r>
              <a:rPr lang="en-US" b="1" dirty="0"/>
              <a:t>II Peter 1:16-18</a:t>
            </a:r>
            <a:r>
              <a:rPr lang="en-US" dirty="0"/>
              <a:t> – “16 For we did not follow cleverly devised myths when we made known to you the power and coming of our Lord Jesus Christ, but we were eyewitnesses of his majesty. 17 For when he received honor and glory from God the Father, and the voice was borne to him by the Majestic Glory, ‘</a:t>
            </a:r>
            <a:r>
              <a:rPr lang="en-US" b="1" dirty="0"/>
              <a:t>This is my beloved Son, with whom I am well pleased</a:t>
            </a:r>
            <a:r>
              <a:rPr lang="en-US" dirty="0"/>
              <a:t>,’ 18 we ourselves heard this very voice borne from heaven, for we were with him on the holy mountain.”</a:t>
            </a:r>
          </a:p>
          <a:p>
            <a:endParaRPr lang="en-US" dirty="0"/>
          </a:p>
          <a:p>
            <a:r>
              <a:rPr lang="en-US" b="1" dirty="0"/>
              <a:t>Philippians 2:9-11</a:t>
            </a:r>
            <a:r>
              <a:rPr lang="en-US" dirty="0"/>
              <a:t> – “9 Therefore </a:t>
            </a:r>
            <a:r>
              <a:rPr lang="en-US" b="1" dirty="0"/>
              <a:t>God has highly exalted him</a:t>
            </a:r>
            <a:r>
              <a:rPr lang="en-US" dirty="0"/>
              <a:t> and bestowed on him the name that is above every name, 10 so that at the name of Jesus every knee should bow, in heaven and on earth and under the earth, 11 and every tongue confess that Jesus Christ is Lord, to the glory of God the Father.”</a:t>
            </a:r>
          </a:p>
        </p:txBody>
      </p:sp>
      <p:sp>
        <p:nvSpPr>
          <p:cNvPr id="4" name="Slide Number Placeholder 3"/>
          <p:cNvSpPr>
            <a:spLocks noGrp="1"/>
          </p:cNvSpPr>
          <p:nvPr>
            <p:ph type="sldNum" sz="quarter" idx="5"/>
          </p:nvPr>
        </p:nvSpPr>
        <p:spPr/>
        <p:txBody>
          <a:bodyPr/>
          <a:lstStyle/>
          <a:p>
            <a:fld id="{F390521C-C888-4F7B-AD55-EA872010B0A1}" type="slidenum">
              <a:rPr lang="en-US" smtClean="0"/>
              <a:t>8</a:t>
            </a:fld>
            <a:endParaRPr lang="en-US"/>
          </a:p>
        </p:txBody>
      </p:sp>
      <p:sp>
        <p:nvSpPr>
          <p:cNvPr id="5" name="Date Placeholder 4">
            <a:extLst>
              <a:ext uri="{FF2B5EF4-FFF2-40B4-BE49-F238E27FC236}">
                <a16:creationId xmlns:a16="http://schemas.microsoft.com/office/drawing/2014/main" id="{7C3D651B-2C8F-A0EA-ABBD-A54C79AA3525}"/>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607FDB3C-7B8F-FD64-3472-10E78FC7FB3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74622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39:21-23</a:t>
            </a:r>
            <a:r>
              <a:rPr lang="en-US" dirty="0"/>
              <a:t> – “21 But </a:t>
            </a:r>
            <a:r>
              <a:rPr lang="en-US" b="1" dirty="0"/>
              <a:t>the Lord was with Joseph</a:t>
            </a:r>
            <a:r>
              <a:rPr lang="en-US" dirty="0"/>
              <a:t> and showed him steadfast love and gave him favor in the sight of the keeper of the prison. 22 And the keeper of the prison put Joseph in charge of all the prisoners who were in the prison. Whatever was done there, he was the one who did it. 23 The keeper of the prison paid no attention to anything that was in Joseph's charge, because the Lord was with him. And whatever he did, the Lord made it succeed.”</a:t>
            </a:r>
          </a:p>
          <a:p>
            <a:endParaRPr lang="en-US" dirty="0"/>
          </a:p>
          <a:p>
            <a:r>
              <a:rPr lang="en-US" b="1" dirty="0"/>
              <a:t>Numbers 14:8-9</a:t>
            </a:r>
            <a:r>
              <a:rPr lang="en-US" dirty="0"/>
              <a:t> – “8 If the Lord delights in us, </a:t>
            </a:r>
            <a:r>
              <a:rPr lang="en-US" b="1" dirty="0"/>
              <a:t>he will bring us into this land and give it to us</a:t>
            </a:r>
            <a:r>
              <a:rPr lang="en-US" dirty="0"/>
              <a:t>, a land that flows with milk and honey. 9 Only do not rebel against the Lord. And do not fear the people of the land, for they are bread for us. Their protection is removed from them, and the Lord is with us; do not fear them.“</a:t>
            </a:r>
          </a:p>
          <a:p>
            <a:endParaRPr lang="en-US" dirty="0"/>
          </a:p>
          <a:p>
            <a:r>
              <a:rPr lang="en-US" b="1" dirty="0"/>
              <a:t>II Samuel 22:17-20</a:t>
            </a:r>
            <a:r>
              <a:rPr lang="en-US" dirty="0"/>
              <a:t> – “17 He sent from on high, he took me; he drew me out of many waters. 18 He rescued me from my strong enemy, from those who hated me, for they were too mighty for me. 19 They confronted me in the day of my calamity, but the Lord was my support. 20  He brought me out into a broad place; </a:t>
            </a:r>
            <a:r>
              <a:rPr lang="en-US" b="1" dirty="0"/>
              <a:t>he rescued me, because he delighted in me</a:t>
            </a:r>
            <a:r>
              <a:rPr lang="en-US" dirty="0"/>
              <a:t>.” [</a:t>
            </a:r>
            <a:r>
              <a:rPr lang="en-US" b="1" dirty="0">
                <a:solidFill>
                  <a:srgbClr val="FF0000"/>
                </a:solidFill>
              </a:rPr>
              <a:t>Our text – David, looking back from this time shortly before his death, saw how often God had protected, delivered, and sustained him</a:t>
            </a:r>
            <a:r>
              <a:rPr lang="en-US" dirty="0"/>
              <a:t>]</a:t>
            </a:r>
          </a:p>
          <a:p>
            <a:endParaRPr lang="en-US" dirty="0"/>
          </a:p>
          <a:p>
            <a:r>
              <a:rPr lang="en-US" dirty="0"/>
              <a:t>Nehemiah 2:7-8 – “7 And I said to the king, ‘If it pleases the king, let letters be given me to the governors of the province Beyond the River, that they may let me pass through until I come to Judah, 8 and a letter to Asaph, the keeper of the king's forest, that he may give me timber to make beams for the gates of the fortress of the temple, and for the wall of the city, and for the house that I shall occupy.’ And the king granted me what I asked, for </a:t>
            </a:r>
            <a:r>
              <a:rPr lang="en-US" b="1" dirty="0"/>
              <a:t>the good hand of my God was upon me</a:t>
            </a:r>
            <a:r>
              <a:rPr lang="en-US" dirty="0"/>
              <a:t>.”</a:t>
            </a:r>
          </a:p>
        </p:txBody>
      </p:sp>
      <p:sp>
        <p:nvSpPr>
          <p:cNvPr id="4" name="Slide Number Placeholder 3"/>
          <p:cNvSpPr>
            <a:spLocks noGrp="1"/>
          </p:cNvSpPr>
          <p:nvPr>
            <p:ph type="sldNum" sz="quarter" idx="5"/>
          </p:nvPr>
        </p:nvSpPr>
        <p:spPr/>
        <p:txBody>
          <a:bodyPr/>
          <a:lstStyle/>
          <a:p>
            <a:fld id="{F390521C-C888-4F7B-AD55-EA872010B0A1}" type="slidenum">
              <a:rPr lang="en-US" smtClean="0"/>
              <a:t>9</a:t>
            </a:fld>
            <a:endParaRPr lang="en-US"/>
          </a:p>
        </p:txBody>
      </p:sp>
      <p:sp>
        <p:nvSpPr>
          <p:cNvPr id="5" name="Date Placeholder 4">
            <a:extLst>
              <a:ext uri="{FF2B5EF4-FFF2-40B4-BE49-F238E27FC236}">
                <a16:creationId xmlns:a16="http://schemas.microsoft.com/office/drawing/2014/main" id="{3CEBD60C-8666-5968-CDFD-DE5E2159CC5D}"/>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E994A097-7546-A244-E3CE-7A7A99ABAB2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588867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2:9-10</a:t>
            </a:r>
            <a:r>
              <a:rPr lang="en-US" dirty="0"/>
              <a:t> – “9 But you are a chosen race, a royal priesthood, a holy nation, a people for his own possession, that you may proclaim the excellencies of him who called you out of darkness into his marvelous light. 10  Once you were not a people, but now </a:t>
            </a:r>
            <a:r>
              <a:rPr lang="en-US" b="1" dirty="0"/>
              <a:t>you are God's people</a:t>
            </a:r>
            <a:r>
              <a:rPr lang="en-US" dirty="0"/>
              <a:t>; once you had not received mercy, but now you have received mercy.”</a:t>
            </a:r>
          </a:p>
          <a:p>
            <a:endParaRPr lang="en-US" dirty="0"/>
          </a:p>
          <a:p>
            <a:r>
              <a:rPr lang="en-US" b="1" dirty="0"/>
              <a:t>Ephesians 2:10</a:t>
            </a:r>
            <a:r>
              <a:rPr lang="en-US" dirty="0"/>
              <a:t> – “For we are his workmanship, </a:t>
            </a:r>
            <a:r>
              <a:rPr lang="en-US" b="1" dirty="0"/>
              <a:t>created in Christ Jesus for good works</a:t>
            </a:r>
            <a:r>
              <a:rPr lang="en-US" dirty="0"/>
              <a:t>, which God prepared beforehand, that we should walk in them.”</a:t>
            </a:r>
          </a:p>
          <a:p>
            <a:endParaRPr lang="en-US" dirty="0"/>
          </a:p>
          <a:p>
            <a:r>
              <a:rPr lang="en-US" b="1" dirty="0"/>
              <a:t>Matthew 6:31-33</a:t>
            </a:r>
            <a:r>
              <a:rPr lang="en-US" dirty="0"/>
              <a:t> – “31 Therefore do not be anxious, saying, 'What shall we eat?' or 'What shall we drink?' or 'What shall we wear?'  32 For the Gentiles seek after all these things, and your heavenly Father knows that you need them all.  33 But seek first the kingdom of God and his righteousness, and </a:t>
            </a:r>
            <a:r>
              <a:rPr lang="en-US" b="1" dirty="0"/>
              <a:t>all these things will be added to you</a:t>
            </a:r>
            <a:r>
              <a:rPr lang="en-US" dirty="0"/>
              <a:t>.”</a:t>
            </a:r>
          </a:p>
          <a:p>
            <a:endParaRPr lang="en-US" dirty="0"/>
          </a:p>
          <a:p>
            <a:r>
              <a:rPr lang="en-US" b="1" dirty="0"/>
              <a:t>I Corinthians 10:13</a:t>
            </a:r>
            <a:r>
              <a:rPr lang="en-US" dirty="0"/>
              <a:t> – “No temptation has overtaken you that is not common to man. God is faithful, and he will not let you be tempted beyond your ability, but with the temptation </a:t>
            </a:r>
            <a:r>
              <a:rPr lang="en-US" b="1" dirty="0"/>
              <a:t>he will also provide the way of escape</a:t>
            </a:r>
            <a:r>
              <a:rPr lang="en-US" dirty="0"/>
              <a:t>, that you may be able to endure it.”</a:t>
            </a:r>
          </a:p>
          <a:p>
            <a:endParaRPr lang="en-US" dirty="0"/>
          </a:p>
          <a:p>
            <a:r>
              <a:rPr lang="en-US" b="1" dirty="0"/>
              <a:t>Acts 14:27</a:t>
            </a:r>
            <a:r>
              <a:rPr lang="en-US" dirty="0"/>
              <a:t> – “And when they arrived and gathered the church together, they declared all that God had done with them, and how </a:t>
            </a:r>
            <a:r>
              <a:rPr lang="en-US" b="1" dirty="0"/>
              <a:t>he had opened a door of faith to the Gentiles</a:t>
            </a:r>
            <a:r>
              <a:rPr lang="en-US" dirty="0"/>
              <a:t>.”</a:t>
            </a:r>
          </a:p>
          <a:p>
            <a:endParaRPr lang="en-US" dirty="0"/>
          </a:p>
          <a:p>
            <a:r>
              <a:rPr lang="en-US" b="1" dirty="0"/>
              <a:t>I Peter 3:10-12</a:t>
            </a:r>
            <a:r>
              <a:rPr lang="en-US" dirty="0"/>
              <a:t> – “10 For ‘Whoever desires to love life and see good days, let him keep his tongue from evil and his lips from speaking deceit; 11 let him turn away from evil and do good; let him seek peace and pursue it. 12 For the eyes of the Lord are on the righteous, and </a:t>
            </a:r>
            <a:r>
              <a:rPr lang="en-US" b="1" dirty="0"/>
              <a:t>his ears are open to their prayer</a:t>
            </a:r>
            <a:r>
              <a:rPr lang="en-US" dirty="0"/>
              <a:t>. But the face of the Lord is against those who do evil.’“</a:t>
            </a:r>
          </a:p>
          <a:p>
            <a:endParaRPr lang="en-US" dirty="0"/>
          </a:p>
          <a:p>
            <a:r>
              <a:rPr lang="en-US" b="1" dirty="0"/>
              <a:t>James 1:5-8</a:t>
            </a:r>
            <a:r>
              <a:rPr lang="en-US" dirty="0"/>
              <a:t> – “5 If any of you lacks wisdom, </a:t>
            </a:r>
            <a:r>
              <a:rPr lang="en-US" b="1" dirty="0"/>
              <a:t>let him ask God, who gives generously to all</a:t>
            </a:r>
            <a:r>
              <a:rPr lang="en-US" dirty="0"/>
              <a:t> without reproach, and it will be given him. 6 But let him ask in faith, with no doubting, for the one who doubts is like a wave of the sea that is driven and tossed by the wind. 7 For that person must not suppose that he will receive anything from the Lord; 8  he is a double-minded man, unstable in all his ways.”</a:t>
            </a:r>
          </a:p>
          <a:p>
            <a:endParaRPr lang="en-US" dirty="0"/>
          </a:p>
          <a:p>
            <a:r>
              <a:rPr lang="en-US" b="1" dirty="0"/>
              <a:t>James 4:7-8</a:t>
            </a:r>
            <a:r>
              <a:rPr lang="en-US" dirty="0"/>
              <a:t> – “7 Submit yourselves therefore to God. Resist the devil, and he will flee from you. 8  </a:t>
            </a:r>
            <a:r>
              <a:rPr lang="en-US" b="1" dirty="0"/>
              <a:t>Draw near to God, and he will draw near to you</a:t>
            </a:r>
            <a:r>
              <a:rPr lang="en-US" dirty="0"/>
              <a:t>.”</a:t>
            </a:r>
          </a:p>
        </p:txBody>
      </p:sp>
      <p:sp>
        <p:nvSpPr>
          <p:cNvPr id="4" name="Slide Number Placeholder 3"/>
          <p:cNvSpPr>
            <a:spLocks noGrp="1"/>
          </p:cNvSpPr>
          <p:nvPr>
            <p:ph type="sldNum" sz="quarter" idx="5"/>
          </p:nvPr>
        </p:nvSpPr>
        <p:spPr/>
        <p:txBody>
          <a:bodyPr/>
          <a:lstStyle/>
          <a:p>
            <a:fld id="{F390521C-C888-4F7B-AD55-EA872010B0A1}" type="slidenum">
              <a:rPr lang="en-US" smtClean="0"/>
              <a:t>10</a:t>
            </a:fld>
            <a:endParaRPr lang="en-US"/>
          </a:p>
        </p:txBody>
      </p:sp>
      <p:sp>
        <p:nvSpPr>
          <p:cNvPr id="5" name="Date Placeholder 4">
            <a:extLst>
              <a:ext uri="{FF2B5EF4-FFF2-40B4-BE49-F238E27FC236}">
                <a16:creationId xmlns:a16="http://schemas.microsoft.com/office/drawing/2014/main" id="{8C39B277-5CD5-A28D-DCB2-1A8AD9299D8D}"/>
              </a:ext>
            </a:extLst>
          </p:cNvPr>
          <p:cNvSpPr>
            <a:spLocks noGrp="1"/>
          </p:cNvSpPr>
          <p:nvPr>
            <p:ph type="dt" idx="1"/>
          </p:nvPr>
        </p:nvSpPr>
        <p:spPr/>
        <p:txBody>
          <a:bodyPr/>
          <a:lstStyle/>
          <a:p>
            <a:r>
              <a:rPr lang="en-US"/>
              <a:t>8/3/2025 am</a:t>
            </a:r>
          </a:p>
        </p:txBody>
      </p:sp>
      <p:sp>
        <p:nvSpPr>
          <p:cNvPr id="6" name="Footer Placeholder 5">
            <a:extLst>
              <a:ext uri="{FF2B5EF4-FFF2-40B4-BE49-F238E27FC236}">
                <a16:creationId xmlns:a16="http://schemas.microsoft.com/office/drawing/2014/main" id="{3B017A96-99CB-E7E5-A339-DADA55CEEDE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481524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247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754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1069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258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601552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657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8360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3308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056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00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9998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0854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922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2567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3183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0198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8/16/2025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808951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365AA-F036-74A9-0968-288EBC9F8C37}"/>
              </a:ext>
            </a:extLst>
          </p:cNvPr>
          <p:cNvSpPr>
            <a:spLocks noGrp="1"/>
          </p:cNvSpPr>
          <p:nvPr>
            <p:ph type="ctrTitle"/>
          </p:nvPr>
        </p:nvSpPr>
        <p:spPr>
          <a:xfrm>
            <a:off x="1942416" y="299906"/>
            <a:ext cx="6600451" cy="1938992"/>
          </a:xfrm>
        </p:spPr>
        <p:txBody>
          <a:bodyPr>
            <a:spAutoFit/>
          </a:bodyPr>
          <a:lstStyle/>
          <a:p>
            <a:r>
              <a:rPr lang="en-US" sz="6000" b="1" dirty="0">
                <a:solidFill>
                  <a:schemeClr val="tx1"/>
                </a:solidFill>
              </a:rPr>
              <a:t>In Whom Does God Delight?</a:t>
            </a:r>
          </a:p>
        </p:txBody>
      </p:sp>
      <p:sp>
        <p:nvSpPr>
          <p:cNvPr id="3" name="Subtitle 2">
            <a:extLst>
              <a:ext uri="{FF2B5EF4-FFF2-40B4-BE49-F238E27FC236}">
                <a16:creationId xmlns:a16="http://schemas.microsoft.com/office/drawing/2014/main" id="{7F4032B2-F530-D001-3211-C767BE328E3B}"/>
              </a:ext>
            </a:extLst>
          </p:cNvPr>
          <p:cNvSpPr>
            <a:spLocks noGrp="1"/>
          </p:cNvSpPr>
          <p:nvPr>
            <p:ph type="subTitle" idx="1"/>
          </p:nvPr>
        </p:nvSpPr>
        <p:spPr>
          <a:xfrm>
            <a:off x="1942415" y="2238898"/>
            <a:ext cx="6600451" cy="523220"/>
          </a:xfrm>
        </p:spPr>
        <p:txBody>
          <a:bodyPr>
            <a:spAutoFit/>
          </a:bodyPr>
          <a:lstStyle/>
          <a:p>
            <a:r>
              <a:rPr lang="en-US" sz="2800" b="1" dirty="0">
                <a:solidFill>
                  <a:schemeClr val="tx1"/>
                </a:solidFill>
              </a:rPr>
              <a:t>Psalms 18:16-19</a:t>
            </a:r>
          </a:p>
        </p:txBody>
      </p:sp>
    </p:spTree>
    <p:extLst>
      <p:ext uri="{BB962C8B-B14F-4D97-AF65-F5344CB8AC3E}">
        <p14:creationId xmlns:p14="http://schemas.microsoft.com/office/powerpoint/2010/main" val="3325755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A26136-7BDE-4484-3896-4996C117A505}"/>
              </a:ext>
            </a:extLst>
          </p:cNvPr>
          <p:cNvSpPr>
            <a:spLocks noGrp="1"/>
          </p:cNvSpPr>
          <p:nvPr>
            <p:ph idx="1"/>
          </p:nvPr>
        </p:nvSpPr>
        <p:spPr>
          <a:xfrm>
            <a:off x="1280158" y="1600200"/>
            <a:ext cx="7315200" cy="5189113"/>
          </a:xfrm>
        </p:spPr>
        <p:txBody>
          <a:bodyPr wrap="square">
            <a:spAutoFit/>
          </a:bodyPr>
          <a:lstStyle/>
          <a:p>
            <a:pPr>
              <a:lnSpc>
                <a:spcPct val="90000"/>
              </a:lnSpc>
              <a:spcBef>
                <a:spcPts val="0"/>
              </a:spcBef>
            </a:pPr>
            <a:r>
              <a:rPr lang="en-US" sz="2800" dirty="0"/>
              <a:t>I Peter 2:9-10 – “you are God's people”</a:t>
            </a:r>
          </a:p>
          <a:p>
            <a:pPr marL="0" indent="0">
              <a:lnSpc>
                <a:spcPct val="90000"/>
              </a:lnSpc>
              <a:spcBef>
                <a:spcPts val="0"/>
              </a:spcBef>
              <a:buNone/>
            </a:pPr>
            <a:r>
              <a:rPr lang="en-US" sz="3200" b="1" dirty="0"/>
              <a:t>Because we please Him:</a:t>
            </a:r>
          </a:p>
          <a:p>
            <a:pPr>
              <a:lnSpc>
                <a:spcPct val="90000"/>
              </a:lnSpc>
              <a:spcBef>
                <a:spcPts val="0"/>
              </a:spcBef>
            </a:pPr>
            <a:r>
              <a:rPr lang="en-US" sz="2800" dirty="0"/>
              <a:t>He can use us – Ephesians 2:10</a:t>
            </a:r>
          </a:p>
          <a:p>
            <a:pPr>
              <a:lnSpc>
                <a:spcPct val="90000"/>
              </a:lnSpc>
              <a:spcBef>
                <a:spcPts val="0"/>
              </a:spcBef>
            </a:pPr>
            <a:r>
              <a:rPr lang="en-US" sz="2800" dirty="0"/>
              <a:t>He will providentially provide what we need – Matthew 6:31-33</a:t>
            </a:r>
          </a:p>
          <a:p>
            <a:pPr>
              <a:lnSpc>
                <a:spcPct val="90000"/>
              </a:lnSpc>
              <a:spcBef>
                <a:spcPts val="0"/>
              </a:spcBef>
            </a:pPr>
            <a:r>
              <a:rPr lang="en-US" sz="2800" dirty="0"/>
              <a:t>He provides a way to deliver us from temptations – 1 Corinthians 10:13</a:t>
            </a:r>
          </a:p>
          <a:p>
            <a:pPr>
              <a:lnSpc>
                <a:spcPct val="90000"/>
              </a:lnSpc>
              <a:spcBef>
                <a:spcPts val="0"/>
              </a:spcBef>
            </a:pPr>
            <a:r>
              <a:rPr lang="en-US" sz="2800" dirty="0"/>
              <a:t>He opens doors for us – Acts 14:27</a:t>
            </a:r>
          </a:p>
          <a:p>
            <a:pPr>
              <a:lnSpc>
                <a:spcPct val="90000"/>
              </a:lnSpc>
              <a:spcBef>
                <a:spcPts val="0"/>
              </a:spcBef>
            </a:pPr>
            <a:r>
              <a:rPr lang="en-US" sz="2800" dirty="0"/>
              <a:t>He hears and answers our prayers –</a:t>
            </a:r>
            <a:br>
              <a:rPr lang="en-US" sz="2800" dirty="0"/>
            </a:br>
            <a:r>
              <a:rPr lang="en-US" sz="2800" dirty="0"/>
              <a:t>I Peter 3:10-12</a:t>
            </a:r>
          </a:p>
          <a:p>
            <a:pPr>
              <a:lnSpc>
                <a:spcPct val="90000"/>
              </a:lnSpc>
              <a:spcBef>
                <a:spcPts val="0"/>
              </a:spcBef>
            </a:pPr>
            <a:r>
              <a:rPr lang="en-US" sz="2800" dirty="0"/>
              <a:t>He helps us increase in our wisdom and faith – James 1:5-8</a:t>
            </a:r>
          </a:p>
          <a:p>
            <a:pPr>
              <a:lnSpc>
                <a:spcPct val="90000"/>
              </a:lnSpc>
              <a:spcBef>
                <a:spcPts val="0"/>
              </a:spcBef>
            </a:pPr>
            <a:r>
              <a:rPr lang="en-US" sz="2800" dirty="0"/>
              <a:t>He draws us closer to Him – James 4:7-8</a:t>
            </a:r>
          </a:p>
        </p:txBody>
      </p:sp>
      <p:sp>
        <p:nvSpPr>
          <p:cNvPr id="4" name="Title 1">
            <a:extLst>
              <a:ext uri="{FF2B5EF4-FFF2-40B4-BE49-F238E27FC236}">
                <a16:creationId xmlns:a16="http://schemas.microsoft.com/office/drawing/2014/main" id="{874E6350-E73D-4EB4-1A7C-1BB701A80BFD}"/>
              </a:ext>
            </a:extLst>
          </p:cNvPr>
          <p:cNvSpPr>
            <a:spLocks noGrp="1"/>
          </p:cNvSpPr>
          <p:nvPr>
            <p:ph type="title"/>
          </p:nvPr>
        </p:nvSpPr>
        <p:spPr>
          <a:xfrm>
            <a:off x="1280159" y="301752"/>
            <a:ext cx="7475913" cy="1323439"/>
          </a:xfrm>
        </p:spPr>
        <p:txBody>
          <a:bodyPr wrap="square">
            <a:spAutoFit/>
          </a:bodyPr>
          <a:lstStyle/>
          <a:p>
            <a:r>
              <a:rPr lang="en-US" sz="4000" b="1" dirty="0">
                <a:solidFill>
                  <a:schemeClr val="tx1"/>
                </a:solidFill>
              </a:rPr>
              <a:t>Promises to those who delight in Him</a:t>
            </a:r>
          </a:p>
        </p:txBody>
      </p:sp>
    </p:spTree>
    <p:extLst>
      <p:ext uri="{BB962C8B-B14F-4D97-AF65-F5344CB8AC3E}">
        <p14:creationId xmlns:p14="http://schemas.microsoft.com/office/powerpoint/2010/main" val="337743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199" y="1371600"/>
            <a:ext cx="8261797" cy="5509200"/>
          </a:xfrm>
        </p:spPr>
        <p:txBody>
          <a:bodyPr wrap="square">
            <a:spAutoFit/>
          </a:bodyPr>
          <a:lstStyle/>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“that we believe in the name of his Son Jesus Christ”</a:t>
            </a:r>
          </a:p>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Repent of your sins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endParaRPr lang="en-US" sz="3400" dirty="0">
              <a:solidFill>
                <a:schemeClr val="tx1"/>
              </a:solidFill>
              <a:cs typeface="Arial" panose="020B0604020202020204" pitchFamily="34" charset="0"/>
            </a:endParaRP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280160" y="612648"/>
            <a:ext cx="7708392" cy="707886"/>
          </a:xfrm>
        </p:spPr>
        <p:txBody>
          <a:bodyPr wrap="square">
            <a:spAutoFit/>
          </a:bodyPr>
          <a:lstStyle/>
          <a:p>
            <a:pPr algn="l"/>
            <a:r>
              <a:rPr lang="en-US" sz="4000" b="1" cap="none" dirty="0">
                <a:solidFill>
                  <a:schemeClr val="tx1"/>
                </a:solidFill>
              </a:rPr>
              <a:t>What God Wants You To Do</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133008" cy="5016758"/>
          </a:xfrm>
        </p:spPr>
        <p:txBody>
          <a:bodyPr wrap="square">
            <a:spAutoFit/>
          </a:bodyPr>
          <a:lstStyle/>
          <a:p>
            <a:pPr marL="0" indent="0">
              <a:spcBef>
                <a:spcPts val="0"/>
              </a:spcBef>
              <a:buClr>
                <a:schemeClr val="tx1"/>
              </a:buClr>
              <a:buSzPct val="100000"/>
              <a:buNone/>
            </a:pPr>
            <a:r>
              <a:rPr lang="en-US" sz="3200" b="1" dirty="0">
                <a:solidFill>
                  <a:schemeClr val="tx1"/>
                </a:solidFill>
                <a:cs typeface="Arial" panose="020B0604020202020204" pitchFamily="34" charset="0"/>
              </a:rPr>
              <a:t>Confess that Jesus is the Son of God</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a:t>
            </a:r>
            <a:r>
              <a:rPr lang="en-US" sz="3200" dirty="0">
                <a:cs typeface="Arial" panose="020B0604020202020204" pitchFamily="34" charset="0"/>
              </a:rPr>
              <a:t>with the mouth one confesses and is saved</a:t>
            </a:r>
            <a:r>
              <a:rPr lang="en-US" sz="3200" dirty="0">
                <a:solidFill>
                  <a:schemeClr val="tx1"/>
                </a:solidFill>
                <a:cs typeface="Arial" panose="020B0604020202020204" pitchFamily="34" charset="0"/>
              </a:rPr>
              <a:t>”</a:t>
            </a:r>
          </a:p>
          <a:p>
            <a:pPr marL="0" indent="0">
              <a:spcBef>
                <a:spcPts val="0"/>
              </a:spcBef>
              <a:buClr>
                <a:schemeClr val="tx1"/>
              </a:buClr>
              <a:buSzPct val="100000"/>
              <a:buNone/>
            </a:pPr>
            <a:r>
              <a:rPr lang="en-US" sz="3200" b="1" dirty="0">
                <a:solidFill>
                  <a:schemeClr val="tx1"/>
                </a:solidFill>
                <a:cs typeface="Arial" panose="020B0604020202020204" pitchFamily="34" charset="0"/>
              </a:rPr>
              <a:t>Be immersed in water</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 Acts 2:38 – “</a:t>
            </a:r>
            <a:r>
              <a:rPr lang="en-US" sz="3200" dirty="0">
                <a:cs typeface="Arial" panose="020B0604020202020204" pitchFamily="34" charset="0"/>
              </a:rPr>
              <a:t>Repent and be baptized every one of you …</a:t>
            </a:r>
            <a:r>
              <a:rPr lang="en-US" sz="3200" dirty="0">
                <a:solidFill>
                  <a:schemeClr val="tx1"/>
                </a:solidFill>
                <a:cs typeface="Arial" panose="020B0604020202020204" pitchFamily="34" charset="0"/>
              </a:rPr>
              <a:t>”</a:t>
            </a:r>
          </a:p>
          <a:p>
            <a:pPr marL="0" indent="0">
              <a:spcBef>
                <a:spcPts val="0"/>
              </a:spcBef>
              <a:buClr>
                <a:schemeClr val="tx1"/>
              </a:buClr>
              <a:buSzPct val="100000"/>
              <a:buNone/>
            </a:pPr>
            <a:r>
              <a:rPr lang="en-US" sz="3200" b="1" dirty="0">
                <a:solidFill>
                  <a:schemeClr val="tx1"/>
                </a:solidFill>
                <a:cs typeface="Arial" panose="020B0604020202020204" pitchFamily="34" charset="0"/>
              </a:rPr>
              <a:t>Remain faithful</a:t>
            </a:r>
          </a:p>
          <a:p>
            <a:pPr lvl="1">
              <a:spcBef>
                <a:spcPts val="0"/>
              </a:spcBef>
              <a:buSzPct val="100000"/>
              <a:buFont typeface="Arial" panose="020B0604020202020204" pitchFamily="34" charset="0"/>
              <a:buChar char="•"/>
            </a:pPr>
            <a:r>
              <a:rPr lang="en-US" sz="3200" dirty="0">
                <a:solidFill>
                  <a:schemeClr val="tx1"/>
                </a:solidFill>
                <a:cs typeface="Arial" panose="020B0604020202020204" pitchFamily="34" charset="0"/>
              </a:rPr>
              <a:t>Hebrews 3:12-14 – “… </a:t>
            </a:r>
            <a:r>
              <a:rPr lang="en-US" sz="3200" dirty="0">
                <a:cs typeface="Arial" panose="020B0604020202020204" pitchFamily="34" charset="0"/>
              </a:rPr>
              <a:t>if indeed we hold our original confidence firm to the end</a:t>
            </a:r>
            <a:r>
              <a:rPr lang="en-US" sz="3200" dirty="0">
                <a:solidFill>
                  <a:schemeClr val="tx1"/>
                </a:solidFill>
                <a:cs typeface="Arial" panose="020B0604020202020204" pitchFamily="34" charset="0"/>
              </a:rPr>
              <a:t>”</a:t>
            </a:r>
          </a:p>
        </p:txBody>
      </p:sp>
      <p:sp>
        <p:nvSpPr>
          <p:cNvPr id="5" name="Title 1">
            <a:extLst>
              <a:ext uri="{FF2B5EF4-FFF2-40B4-BE49-F238E27FC236}">
                <a16:creationId xmlns:a16="http://schemas.microsoft.com/office/drawing/2014/main" id="{8005860E-CBE6-9B6E-AACD-783864766FAC}"/>
              </a:ext>
            </a:extLst>
          </p:cNvPr>
          <p:cNvSpPr>
            <a:spLocks noGrp="1"/>
          </p:cNvSpPr>
          <p:nvPr>
            <p:ph type="title"/>
          </p:nvPr>
        </p:nvSpPr>
        <p:spPr>
          <a:xfrm>
            <a:off x="1280160" y="612648"/>
            <a:ext cx="7708392" cy="707886"/>
          </a:xfrm>
        </p:spPr>
        <p:txBody>
          <a:bodyPr wrap="square">
            <a:spAutoFit/>
          </a:bodyPr>
          <a:lstStyle/>
          <a:p>
            <a:pPr algn="l"/>
            <a:r>
              <a:rPr lang="en-US" sz="4000" b="1" cap="none" dirty="0">
                <a:solidFill>
                  <a:schemeClr val="tx1"/>
                </a:solidFill>
              </a:rPr>
              <a:t>What God Wants You To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C3988-BA29-4024-9F06-FBCF801F1C5D}"/>
              </a:ext>
            </a:extLst>
          </p:cNvPr>
          <p:cNvSpPr>
            <a:spLocks noGrp="1"/>
          </p:cNvSpPr>
          <p:nvPr>
            <p:ph type="title"/>
          </p:nvPr>
        </p:nvSpPr>
        <p:spPr>
          <a:xfrm>
            <a:off x="1280160" y="608008"/>
            <a:ext cx="6951260" cy="707886"/>
          </a:xfrm>
        </p:spPr>
        <p:txBody>
          <a:bodyPr>
            <a:spAutoFit/>
          </a:bodyPr>
          <a:lstStyle/>
          <a:p>
            <a:r>
              <a:rPr lang="en-US" sz="4000" b="1" dirty="0">
                <a:solidFill>
                  <a:schemeClr val="tx1"/>
                </a:solidFill>
              </a:rPr>
              <a:t>Defining the delight of God</a:t>
            </a:r>
          </a:p>
        </p:txBody>
      </p:sp>
      <p:sp>
        <p:nvSpPr>
          <p:cNvPr id="3" name="Content Placeholder 2">
            <a:extLst>
              <a:ext uri="{FF2B5EF4-FFF2-40B4-BE49-F238E27FC236}">
                <a16:creationId xmlns:a16="http://schemas.microsoft.com/office/drawing/2014/main" id="{C31B6E3A-499A-7B25-AAF1-36E487AB73E5}"/>
              </a:ext>
            </a:extLst>
          </p:cNvPr>
          <p:cNvSpPr>
            <a:spLocks noGrp="1"/>
          </p:cNvSpPr>
          <p:nvPr>
            <p:ph idx="1"/>
          </p:nvPr>
        </p:nvSpPr>
        <p:spPr>
          <a:xfrm>
            <a:off x="1280160" y="1369321"/>
            <a:ext cx="7315200" cy="4226798"/>
          </a:xfrm>
        </p:spPr>
        <p:txBody>
          <a:bodyPr wrap="square">
            <a:spAutoFit/>
          </a:bodyPr>
          <a:lstStyle/>
          <a:p>
            <a:r>
              <a:rPr lang="en-US" sz="2800" dirty="0">
                <a:solidFill>
                  <a:schemeClr val="tx1"/>
                </a:solidFill>
              </a:rPr>
              <a:t>From the Hebrew, </a:t>
            </a:r>
            <a:r>
              <a:rPr lang="en-US" sz="2800" i="1" dirty="0" err="1">
                <a:solidFill>
                  <a:schemeClr val="tx1"/>
                </a:solidFill>
              </a:rPr>
              <a:t>haphets</a:t>
            </a:r>
            <a:r>
              <a:rPr lang="en-US" sz="2800" dirty="0">
                <a:solidFill>
                  <a:schemeClr val="tx1"/>
                </a:solidFill>
              </a:rPr>
              <a:t> – “be mindful of, attentive to, keep, protect” (BDB). “to incline to … to bend” (Strong). To focus toward one.</a:t>
            </a:r>
          </a:p>
          <a:p>
            <a:r>
              <a:rPr lang="en-US" sz="2800" dirty="0">
                <a:solidFill>
                  <a:schemeClr val="tx1"/>
                </a:solidFill>
              </a:rPr>
              <a:t>The word describes a person or thing one takes pleasure in or is pleased with. </a:t>
            </a:r>
          </a:p>
          <a:p>
            <a:r>
              <a:rPr lang="en-US" sz="2800" dirty="0">
                <a:solidFill>
                  <a:schemeClr val="tx1"/>
                </a:solidFill>
              </a:rPr>
              <a:t>In our text, God takes pleasure in and is pleased with David.</a:t>
            </a:r>
          </a:p>
        </p:txBody>
      </p:sp>
    </p:spTree>
    <p:extLst>
      <p:ext uri="{BB962C8B-B14F-4D97-AF65-F5344CB8AC3E}">
        <p14:creationId xmlns:p14="http://schemas.microsoft.com/office/powerpoint/2010/main" val="197888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1712F8-2D36-996B-D6F8-26CF12C9CB46}"/>
              </a:ext>
            </a:extLst>
          </p:cNvPr>
          <p:cNvSpPr>
            <a:spLocks noGrp="1"/>
          </p:cNvSpPr>
          <p:nvPr>
            <p:ph idx="1"/>
          </p:nvPr>
        </p:nvSpPr>
        <p:spPr>
          <a:xfrm>
            <a:off x="1280160" y="1371600"/>
            <a:ext cx="7315200" cy="4355038"/>
          </a:xfrm>
        </p:spPr>
        <p:txBody>
          <a:bodyPr>
            <a:spAutoFit/>
          </a:bodyPr>
          <a:lstStyle/>
          <a:p>
            <a:r>
              <a:rPr lang="en-US" sz="2800" dirty="0">
                <a:solidFill>
                  <a:schemeClr val="tx1"/>
                </a:solidFill>
              </a:rPr>
              <a:t>Psalms 147:10-11 – “His delight … is in those who fear him” </a:t>
            </a:r>
          </a:p>
          <a:p>
            <a:r>
              <a:rPr lang="en-US" sz="2800" dirty="0">
                <a:solidFill>
                  <a:schemeClr val="tx1"/>
                </a:solidFill>
              </a:rPr>
              <a:t>I Kings 10:9 – “Blessed be the Lord your God, who has delighted in you …”</a:t>
            </a:r>
          </a:p>
          <a:p>
            <a:r>
              <a:rPr lang="en-US" sz="2800" dirty="0">
                <a:solidFill>
                  <a:schemeClr val="tx1"/>
                </a:solidFill>
              </a:rPr>
              <a:t>Isaiah 62:1-5 (of Israel) –- “… you shall be called My Delight Is in Her … the Lord delights in you”</a:t>
            </a:r>
          </a:p>
          <a:p>
            <a:r>
              <a:rPr lang="en-US" sz="2800" dirty="0">
                <a:solidFill>
                  <a:schemeClr val="tx1"/>
                </a:solidFill>
              </a:rPr>
              <a:t>I Samuel 15:22-23 – “Behold, to obey is better than sacrifice …”</a:t>
            </a:r>
          </a:p>
        </p:txBody>
      </p:sp>
      <p:sp>
        <p:nvSpPr>
          <p:cNvPr id="4" name="Title 1">
            <a:extLst>
              <a:ext uri="{FF2B5EF4-FFF2-40B4-BE49-F238E27FC236}">
                <a16:creationId xmlns:a16="http://schemas.microsoft.com/office/drawing/2014/main" id="{6FB17D13-A4E8-EF24-369A-87E8E88E012E}"/>
              </a:ext>
            </a:extLst>
          </p:cNvPr>
          <p:cNvSpPr>
            <a:spLocks noGrp="1"/>
          </p:cNvSpPr>
          <p:nvPr>
            <p:ph type="title"/>
          </p:nvPr>
        </p:nvSpPr>
        <p:spPr>
          <a:xfrm>
            <a:off x="1280160" y="608008"/>
            <a:ext cx="6951260" cy="707886"/>
          </a:xfrm>
        </p:spPr>
        <p:txBody>
          <a:bodyPr>
            <a:spAutoFit/>
          </a:bodyPr>
          <a:lstStyle/>
          <a:p>
            <a:r>
              <a:rPr lang="en-US" sz="4000" b="1" dirty="0">
                <a:solidFill>
                  <a:schemeClr val="tx1"/>
                </a:solidFill>
              </a:rPr>
              <a:t>Defining the delight of God</a:t>
            </a:r>
          </a:p>
        </p:txBody>
      </p:sp>
    </p:spTree>
    <p:extLst>
      <p:ext uri="{BB962C8B-B14F-4D97-AF65-F5344CB8AC3E}">
        <p14:creationId xmlns:p14="http://schemas.microsoft.com/office/powerpoint/2010/main" val="228998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F8BF84-B550-4BEC-5FCB-4D2F0C6CFA52}"/>
              </a:ext>
            </a:extLst>
          </p:cNvPr>
          <p:cNvSpPr>
            <a:spLocks noGrp="1"/>
          </p:cNvSpPr>
          <p:nvPr>
            <p:ph idx="1"/>
          </p:nvPr>
        </p:nvSpPr>
        <p:spPr>
          <a:xfrm>
            <a:off x="1280160" y="1371600"/>
            <a:ext cx="7408026" cy="5037276"/>
          </a:xfrm>
        </p:spPr>
        <p:txBody>
          <a:bodyPr wrap="square">
            <a:spAutoFit/>
          </a:bodyPr>
          <a:lstStyle/>
          <a:p>
            <a:pPr marL="0" indent="0">
              <a:buNone/>
            </a:pPr>
            <a:r>
              <a:rPr lang="en-US" sz="3200" b="1" dirty="0">
                <a:solidFill>
                  <a:schemeClr val="tx1"/>
                </a:solidFill>
              </a:rPr>
              <a:t>That God delights in us ought to be our goal</a:t>
            </a:r>
          </a:p>
          <a:p>
            <a:r>
              <a:rPr lang="en-US" sz="2800" dirty="0">
                <a:solidFill>
                  <a:schemeClr val="tx1"/>
                </a:solidFill>
              </a:rPr>
              <a:t>II Corinthians 5:6-10 – “we make it our aim to please him”</a:t>
            </a:r>
          </a:p>
          <a:p>
            <a:r>
              <a:rPr lang="en-US" sz="2800" dirty="0">
                <a:solidFill>
                  <a:schemeClr val="tx1"/>
                </a:solidFill>
              </a:rPr>
              <a:t>Colossians 1:10 – “… walk in a manner worthy of the Lord, fully pleasing to him”</a:t>
            </a:r>
          </a:p>
          <a:p>
            <a:r>
              <a:rPr lang="en-US" sz="2800" dirty="0">
                <a:solidFill>
                  <a:schemeClr val="tx1"/>
                </a:solidFill>
              </a:rPr>
              <a:t>Psalms 37:3-6 – “Delight yourself in the Lord”</a:t>
            </a:r>
          </a:p>
          <a:p>
            <a:r>
              <a:rPr lang="en-US" sz="2800" dirty="0">
                <a:solidFill>
                  <a:schemeClr val="tx1"/>
                </a:solidFill>
              </a:rPr>
              <a:t>Jeremiah 9:23-24 – “… in these things I delight, declares the Lord”</a:t>
            </a:r>
          </a:p>
        </p:txBody>
      </p:sp>
      <p:sp>
        <p:nvSpPr>
          <p:cNvPr id="4" name="Title 1">
            <a:extLst>
              <a:ext uri="{FF2B5EF4-FFF2-40B4-BE49-F238E27FC236}">
                <a16:creationId xmlns:a16="http://schemas.microsoft.com/office/drawing/2014/main" id="{F1C7E0C9-97A6-39D0-A345-914566642983}"/>
              </a:ext>
            </a:extLst>
          </p:cNvPr>
          <p:cNvSpPr>
            <a:spLocks noGrp="1"/>
          </p:cNvSpPr>
          <p:nvPr>
            <p:ph type="title"/>
          </p:nvPr>
        </p:nvSpPr>
        <p:spPr>
          <a:xfrm>
            <a:off x="1280160" y="608008"/>
            <a:ext cx="6951260" cy="707886"/>
          </a:xfrm>
        </p:spPr>
        <p:txBody>
          <a:bodyPr>
            <a:spAutoFit/>
          </a:bodyPr>
          <a:lstStyle/>
          <a:p>
            <a:r>
              <a:rPr lang="en-US" sz="4000" b="1" dirty="0">
                <a:solidFill>
                  <a:schemeClr val="tx1"/>
                </a:solidFill>
              </a:rPr>
              <a:t>Defining the delight of God</a:t>
            </a:r>
          </a:p>
        </p:txBody>
      </p:sp>
    </p:spTree>
    <p:extLst>
      <p:ext uri="{BB962C8B-B14F-4D97-AF65-F5344CB8AC3E}">
        <p14:creationId xmlns:p14="http://schemas.microsoft.com/office/powerpoint/2010/main" val="3896111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018DB8-C0BD-0FCB-4D6C-EE53C54C9549}"/>
              </a:ext>
            </a:extLst>
          </p:cNvPr>
          <p:cNvSpPr>
            <a:spLocks noGrp="1"/>
          </p:cNvSpPr>
          <p:nvPr>
            <p:ph idx="1"/>
          </p:nvPr>
        </p:nvSpPr>
        <p:spPr>
          <a:xfrm>
            <a:off x="1280159" y="1600200"/>
            <a:ext cx="7642167" cy="3872855"/>
          </a:xfrm>
        </p:spPr>
        <p:txBody>
          <a:bodyPr>
            <a:spAutoFit/>
          </a:bodyPr>
          <a:lstStyle/>
          <a:p>
            <a:pPr marL="0" indent="0">
              <a:buNone/>
            </a:pPr>
            <a:r>
              <a:rPr lang="en-US" sz="3200" b="1" dirty="0">
                <a:solidFill>
                  <a:schemeClr val="tx1"/>
                </a:solidFill>
              </a:rPr>
              <a:t>Enoch</a:t>
            </a:r>
            <a:endParaRPr lang="en-US" sz="2800" b="1" dirty="0">
              <a:solidFill>
                <a:schemeClr val="tx1"/>
              </a:solidFill>
            </a:endParaRPr>
          </a:p>
          <a:p>
            <a:r>
              <a:rPr lang="en-US" sz="2800" dirty="0">
                <a:solidFill>
                  <a:schemeClr val="tx1"/>
                </a:solidFill>
              </a:rPr>
              <a:t>Genesis 5:24 – “Enoch walked with God”</a:t>
            </a:r>
          </a:p>
          <a:p>
            <a:r>
              <a:rPr lang="en-US" sz="2800" dirty="0">
                <a:solidFill>
                  <a:schemeClr val="tx1"/>
                </a:solidFill>
              </a:rPr>
              <a:t>Hebrews 11:5 – “… he was commended as having pleased God”</a:t>
            </a:r>
          </a:p>
          <a:p>
            <a:pPr marL="0" indent="0">
              <a:buNone/>
            </a:pPr>
            <a:r>
              <a:rPr lang="en-US" sz="3200" b="1" dirty="0">
                <a:solidFill>
                  <a:schemeClr val="tx1"/>
                </a:solidFill>
              </a:rPr>
              <a:t>Job</a:t>
            </a:r>
            <a:r>
              <a:rPr lang="en-US" sz="2800" dirty="0">
                <a:solidFill>
                  <a:schemeClr val="tx1"/>
                </a:solidFill>
              </a:rPr>
              <a:t> </a:t>
            </a:r>
          </a:p>
          <a:p>
            <a:r>
              <a:rPr lang="en-US" sz="2800" dirty="0">
                <a:solidFill>
                  <a:schemeClr val="tx1"/>
                </a:solidFill>
              </a:rPr>
              <a:t>Job 1:8 – “a blameless and upright man”</a:t>
            </a:r>
          </a:p>
          <a:p>
            <a:r>
              <a:rPr lang="en-US" sz="2800" dirty="0">
                <a:solidFill>
                  <a:schemeClr val="tx1"/>
                </a:solidFill>
              </a:rPr>
              <a:t>Job 2:3 – “He still holds fast his integrity”</a:t>
            </a:r>
          </a:p>
        </p:txBody>
      </p:sp>
      <p:sp>
        <p:nvSpPr>
          <p:cNvPr id="4" name="Title 1">
            <a:extLst>
              <a:ext uri="{FF2B5EF4-FFF2-40B4-BE49-F238E27FC236}">
                <a16:creationId xmlns:a16="http://schemas.microsoft.com/office/drawing/2014/main" id="{D9367173-4CEE-FEB8-AECF-E8C889349F99}"/>
              </a:ext>
            </a:extLst>
          </p:cNvPr>
          <p:cNvSpPr>
            <a:spLocks noGrp="1"/>
          </p:cNvSpPr>
          <p:nvPr>
            <p:ph type="title"/>
          </p:nvPr>
        </p:nvSpPr>
        <p:spPr>
          <a:xfrm>
            <a:off x="1280160" y="301752"/>
            <a:ext cx="6951260" cy="1323439"/>
          </a:xfrm>
        </p:spPr>
        <p:txBody>
          <a:bodyPr>
            <a:spAutoFit/>
          </a:bodyPr>
          <a:lstStyle/>
          <a:p>
            <a:r>
              <a:rPr lang="en-US" sz="4000" b="1" dirty="0">
                <a:solidFill>
                  <a:schemeClr val="tx1"/>
                </a:solidFill>
              </a:rPr>
              <a:t>Examples of those in whom God delighted</a:t>
            </a:r>
          </a:p>
        </p:txBody>
      </p:sp>
    </p:spTree>
    <p:extLst>
      <p:ext uri="{BB962C8B-B14F-4D97-AF65-F5344CB8AC3E}">
        <p14:creationId xmlns:p14="http://schemas.microsoft.com/office/powerpoint/2010/main" val="49700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4D58F2-C16A-CF6A-B9CF-6F0F41F1F5A4}"/>
              </a:ext>
            </a:extLst>
          </p:cNvPr>
          <p:cNvSpPr>
            <a:spLocks noGrp="1"/>
          </p:cNvSpPr>
          <p:nvPr>
            <p:ph idx="1"/>
          </p:nvPr>
        </p:nvSpPr>
        <p:spPr>
          <a:xfrm>
            <a:off x="1280158" y="1600200"/>
            <a:ext cx="7315200" cy="5278368"/>
          </a:xfrm>
        </p:spPr>
        <p:txBody>
          <a:bodyPr wrap="square">
            <a:spAutoFit/>
          </a:bodyPr>
          <a:lstStyle/>
          <a:p>
            <a:pPr marL="0" indent="0">
              <a:spcBef>
                <a:spcPts val="600"/>
              </a:spcBef>
              <a:buNone/>
            </a:pPr>
            <a:r>
              <a:rPr lang="en-US" sz="3200" b="1" dirty="0">
                <a:solidFill>
                  <a:schemeClr val="tx1"/>
                </a:solidFill>
              </a:rPr>
              <a:t>Abraham</a:t>
            </a:r>
            <a:endParaRPr lang="en-US" sz="2800" b="1" dirty="0">
              <a:solidFill>
                <a:schemeClr val="tx1"/>
              </a:solidFill>
            </a:endParaRPr>
          </a:p>
          <a:p>
            <a:pPr>
              <a:spcBef>
                <a:spcPts val="600"/>
              </a:spcBef>
            </a:pPr>
            <a:r>
              <a:rPr lang="en-US" sz="2800" dirty="0">
                <a:solidFill>
                  <a:schemeClr val="tx1"/>
                </a:solidFill>
              </a:rPr>
              <a:t>Genesis 12:1-4 – “So Abram went, as the Lord had told him”</a:t>
            </a:r>
          </a:p>
          <a:p>
            <a:pPr>
              <a:spcBef>
                <a:spcPts val="600"/>
              </a:spcBef>
            </a:pPr>
            <a:r>
              <a:rPr lang="en-US" sz="2800" dirty="0">
                <a:solidFill>
                  <a:schemeClr val="tx1"/>
                </a:solidFill>
              </a:rPr>
              <a:t>Hebrews 11:8 – “… Abraham obeyed when he was called …”</a:t>
            </a:r>
          </a:p>
          <a:p>
            <a:pPr>
              <a:spcBef>
                <a:spcPts val="600"/>
              </a:spcBef>
            </a:pPr>
            <a:r>
              <a:rPr lang="en-US" sz="2800" dirty="0">
                <a:solidFill>
                  <a:schemeClr val="tx1"/>
                </a:solidFill>
              </a:rPr>
              <a:t>Genesis 22:12 – “I know that you fear God”</a:t>
            </a:r>
          </a:p>
          <a:p>
            <a:pPr>
              <a:spcBef>
                <a:spcPts val="600"/>
              </a:spcBef>
            </a:pPr>
            <a:r>
              <a:rPr lang="en-US" sz="2800" dirty="0">
                <a:solidFill>
                  <a:schemeClr val="tx1"/>
                </a:solidFill>
              </a:rPr>
              <a:t>Hebrews 11:17-19 – “… able even to raise him from the dead”</a:t>
            </a:r>
          </a:p>
          <a:p>
            <a:pPr>
              <a:spcBef>
                <a:spcPts val="600"/>
              </a:spcBef>
            </a:pPr>
            <a:r>
              <a:rPr lang="en-US" sz="2800" dirty="0">
                <a:solidFill>
                  <a:schemeClr val="tx1"/>
                </a:solidFill>
              </a:rPr>
              <a:t>James 2:21-24 – “Abraham believed God”</a:t>
            </a:r>
          </a:p>
        </p:txBody>
      </p:sp>
      <p:sp>
        <p:nvSpPr>
          <p:cNvPr id="4" name="Title 1">
            <a:extLst>
              <a:ext uri="{FF2B5EF4-FFF2-40B4-BE49-F238E27FC236}">
                <a16:creationId xmlns:a16="http://schemas.microsoft.com/office/drawing/2014/main" id="{A828C7A2-F850-6423-BE21-7DED1C7D6052}"/>
              </a:ext>
            </a:extLst>
          </p:cNvPr>
          <p:cNvSpPr>
            <a:spLocks noGrp="1"/>
          </p:cNvSpPr>
          <p:nvPr>
            <p:ph type="title"/>
          </p:nvPr>
        </p:nvSpPr>
        <p:spPr>
          <a:xfrm>
            <a:off x="1280160" y="301752"/>
            <a:ext cx="6951260" cy="1323439"/>
          </a:xfrm>
        </p:spPr>
        <p:txBody>
          <a:bodyPr>
            <a:spAutoFit/>
          </a:bodyPr>
          <a:lstStyle/>
          <a:p>
            <a:r>
              <a:rPr lang="en-US" sz="4000" b="1" dirty="0">
                <a:solidFill>
                  <a:schemeClr val="tx1"/>
                </a:solidFill>
              </a:rPr>
              <a:t>Examples of those in whom God delighted</a:t>
            </a:r>
          </a:p>
        </p:txBody>
      </p:sp>
    </p:spTree>
    <p:extLst>
      <p:ext uri="{BB962C8B-B14F-4D97-AF65-F5344CB8AC3E}">
        <p14:creationId xmlns:p14="http://schemas.microsoft.com/office/powerpoint/2010/main" val="2741816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D30D8E-FC57-9D63-3F3E-D8B389023904}"/>
              </a:ext>
            </a:extLst>
          </p:cNvPr>
          <p:cNvSpPr>
            <a:spLocks noGrp="1"/>
          </p:cNvSpPr>
          <p:nvPr>
            <p:ph idx="1"/>
          </p:nvPr>
        </p:nvSpPr>
        <p:spPr>
          <a:xfrm>
            <a:off x="1280159" y="1600200"/>
            <a:ext cx="7315200" cy="3744615"/>
          </a:xfrm>
        </p:spPr>
        <p:txBody>
          <a:bodyPr>
            <a:spAutoFit/>
          </a:bodyPr>
          <a:lstStyle/>
          <a:p>
            <a:pPr marL="0" indent="0">
              <a:buNone/>
            </a:pPr>
            <a:r>
              <a:rPr lang="en-US" sz="3200" b="1" dirty="0">
                <a:solidFill>
                  <a:schemeClr val="tx1"/>
                </a:solidFill>
              </a:rPr>
              <a:t>Moses</a:t>
            </a:r>
            <a:endParaRPr lang="en-US" sz="2800" dirty="0">
              <a:solidFill>
                <a:schemeClr val="tx1"/>
              </a:solidFill>
            </a:endParaRPr>
          </a:p>
          <a:p>
            <a:pPr>
              <a:buClr>
                <a:schemeClr val="tx1"/>
              </a:buClr>
              <a:buFont typeface="Wingdings 3" panose="05040102010807070707" pitchFamily="18" charset="2"/>
              <a:buChar char=""/>
            </a:pPr>
            <a:r>
              <a:rPr lang="en-US" sz="2800" dirty="0">
                <a:solidFill>
                  <a:schemeClr val="tx1"/>
                </a:solidFill>
              </a:rPr>
              <a:t>Numbers 12:6-8 – “With him I speak mouth to mouth”</a:t>
            </a:r>
          </a:p>
          <a:p>
            <a:pPr marL="0" indent="0">
              <a:buNone/>
            </a:pPr>
            <a:r>
              <a:rPr lang="en-US" sz="3200" b="1" dirty="0">
                <a:solidFill>
                  <a:schemeClr val="tx1"/>
                </a:solidFill>
              </a:rPr>
              <a:t>David</a:t>
            </a:r>
            <a:endParaRPr lang="en-US" sz="2800" b="1" dirty="0">
              <a:solidFill>
                <a:schemeClr val="tx1"/>
              </a:solidFill>
            </a:endParaRPr>
          </a:p>
          <a:p>
            <a:r>
              <a:rPr lang="en-US" sz="2800" dirty="0">
                <a:solidFill>
                  <a:schemeClr val="tx1"/>
                </a:solidFill>
              </a:rPr>
              <a:t>II Samuel 22:1-51 – David's Song of Deliverance (repeated as Psalms 18)</a:t>
            </a:r>
          </a:p>
          <a:p>
            <a:r>
              <a:rPr lang="en-US" sz="2800" dirty="0">
                <a:solidFill>
                  <a:schemeClr val="tx1"/>
                </a:solidFill>
              </a:rPr>
              <a:t>Acts 13:22 – “… a man after my heart”</a:t>
            </a:r>
          </a:p>
        </p:txBody>
      </p:sp>
      <p:sp>
        <p:nvSpPr>
          <p:cNvPr id="4" name="Title 1">
            <a:extLst>
              <a:ext uri="{FF2B5EF4-FFF2-40B4-BE49-F238E27FC236}">
                <a16:creationId xmlns:a16="http://schemas.microsoft.com/office/drawing/2014/main" id="{8B733246-100A-274C-773C-D82E02821529}"/>
              </a:ext>
            </a:extLst>
          </p:cNvPr>
          <p:cNvSpPr>
            <a:spLocks noGrp="1"/>
          </p:cNvSpPr>
          <p:nvPr>
            <p:ph type="title"/>
          </p:nvPr>
        </p:nvSpPr>
        <p:spPr>
          <a:xfrm>
            <a:off x="1280160" y="301752"/>
            <a:ext cx="6951260" cy="1323439"/>
          </a:xfrm>
        </p:spPr>
        <p:txBody>
          <a:bodyPr>
            <a:spAutoFit/>
          </a:bodyPr>
          <a:lstStyle/>
          <a:p>
            <a:r>
              <a:rPr lang="en-US" sz="4000" b="1" dirty="0">
                <a:solidFill>
                  <a:schemeClr val="tx1"/>
                </a:solidFill>
              </a:rPr>
              <a:t>Examples of those in whom God delighted</a:t>
            </a:r>
          </a:p>
        </p:txBody>
      </p:sp>
    </p:spTree>
    <p:extLst>
      <p:ext uri="{BB962C8B-B14F-4D97-AF65-F5344CB8AC3E}">
        <p14:creationId xmlns:p14="http://schemas.microsoft.com/office/powerpoint/2010/main" val="143806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E38841-7ADC-469F-F786-AB9E0F45730C}"/>
              </a:ext>
            </a:extLst>
          </p:cNvPr>
          <p:cNvSpPr>
            <a:spLocks noGrp="1"/>
          </p:cNvSpPr>
          <p:nvPr>
            <p:ph idx="1"/>
          </p:nvPr>
        </p:nvSpPr>
        <p:spPr>
          <a:xfrm>
            <a:off x="1280160" y="1600200"/>
            <a:ext cx="7365076" cy="4955203"/>
          </a:xfrm>
        </p:spPr>
        <p:txBody>
          <a:bodyPr wrap="square">
            <a:spAutoFit/>
          </a:bodyPr>
          <a:lstStyle/>
          <a:p>
            <a:pPr marL="0" indent="0">
              <a:spcBef>
                <a:spcPts val="0"/>
              </a:spcBef>
              <a:buNone/>
            </a:pPr>
            <a:r>
              <a:rPr lang="en-US" sz="3200" b="1" dirty="0">
                <a:solidFill>
                  <a:schemeClr val="tx1"/>
                </a:solidFill>
              </a:rPr>
              <a:t>Daniel</a:t>
            </a:r>
            <a:endParaRPr lang="en-US" sz="2800" b="1" dirty="0">
              <a:solidFill>
                <a:schemeClr val="tx1"/>
              </a:solidFill>
            </a:endParaRPr>
          </a:p>
          <a:p>
            <a:pPr>
              <a:spcBef>
                <a:spcPts val="0"/>
              </a:spcBef>
            </a:pPr>
            <a:r>
              <a:rPr lang="en-US" sz="2800" dirty="0">
                <a:solidFill>
                  <a:schemeClr val="tx1"/>
                </a:solidFill>
              </a:rPr>
              <a:t>Daniel 9:20-23 – “you are greatly loved”</a:t>
            </a:r>
          </a:p>
          <a:p>
            <a:pPr lvl="1">
              <a:spcBef>
                <a:spcPts val="0"/>
              </a:spcBef>
            </a:pPr>
            <a:r>
              <a:rPr lang="en-US" sz="2800" dirty="0">
                <a:solidFill>
                  <a:schemeClr val="tx1"/>
                </a:solidFill>
              </a:rPr>
              <a:t>cf. Daniel 10:11, 19 – “O Daniel, man greatly loved”</a:t>
            </a:r>
          </a:p>
          <a:p>
            <a:pPr marL="0" indent="0">
              <a:spcBef>
                <a:spcPts val="0"/>
              </a:spcBef>
              <a:buNone/>
            </a:pPr>
            <a:r>
              <a:rPr lang="en-US" sz="3200" b="1" dirty="0">
                <a:solidFill>
                  <a:schemeClr val="tx1"/>
                </a:solidFill>
              </a:rPr>
              <a:t>Jesus</a:t>
            </a:r>
          </a:p>
          <a:p>
            <a:pPr>
              <a:spcBef>
                <a:spcPts val="0"/>
              </a:spcBef>
            </a:pPr>
            <a:r>
              <a:rPr lang="en-US" sz="2800" dirty="0">
                <a:solidFill>
                  <a:schemeClr val="tx1"/>
                </a:solidFill>
              </a:rPr>
              <a:t>He is our perfect example</a:t>
            </a:r>
          </a:p>
          <a:p>
            <a:pPr>
              <a:spcBef>
                <a:spcPts val="0"/>
              </a:spcBef>
            </a:pPr>
            <a:r>
              <a:rPr lang="en-US" sz="2800" dirty="0">
                <a:solidFill>
                  <a:schemeClr val="tx1"/>
                </a:solidFill>
              </a:rPr>
              <a:t>Matthew 3:13-17 – “This is my beloved Son, with whom I am well pleased”</a:t>
            </a:r>
          </a:p>
          <a:p>
            <a:pPr lvl="1">
              <a:spcBef>
                <a:spcPts val="0"/>
              </a:spcBef>
            </a:pPr>
            <a:r>
              <a:rPr lang="en-US" sz="2800" dirty="0">
                <a:solidFill>
                  <a:schemeClr val="tx1"/>
                </a:solidFill>
              </a:rPr>
              <a:t>cf. Matthew 17:5; cf. II Peter 1:17</a:t>
            </a:r>
          </a:p>
          <a:p>
            <a:pPr>
              <a:spcBef>
                <a:spcPts val="0"/>
              </a:spcBef>
            </a:pPr>
            <a:r>
              <a:rPr lang="en-US" sz="2800" dirty="0">
                <a:solidFill>
                  <a:schemeClr val="tx1"/>
                </a:solidFill>
              </a:rPr>
              <a:t>Philippians 2:9-11 – “… God has highly exalted Him …”</a:t>
            </a:r>
          </a:p>
        </p:txBody>
      </p:sp>
      <p:sp>
        <p:nvSpPr>
          <p:cNvPr id="4" name="Title 1">
            <a:extLst>
              <a:ext uri="{FF2B5EF4-FFF2-40B4-BE49-F238E27FC236}">
                <a16:creationId xmlns:a16="http://schemas.microsoft.com/office/drawing/2014/main" id="{501A36AE-0D79-00B0-6440-2941027867FB}"/>
              </a:ext>
            </a:extLst>
          </p:cNvPr>
          <p:cNvSpPr>
            <a:spLocks noGrp="1"/>
          </p:cNvSpPr>
          <p:nvPr>
            <p:ph type="title"/>
          </p:nvPr>
        </p:nvSpPr>
        <p:spPr>
          <a:xfrm>
            <a:off x="1280160" y="301752"/>
            <a:ext cx="6951260" cy="1323439"/>
          </a:xfrm>
        </p:spPr>
        <p:txBody>
          <a:bodyPr>
            <a:spAutoFit/>
          </a:bodyPr>
          <a:lstStyle/>
          <a:p>
            <a:r>
              <a:rPr lang="en-US" sz="4000" b="1" dirty="0">
                <a:solidFill>
                  <a:schemeClr val="tx1"/>
                </a:solidFill>
              </a:rPr>
              <a:t>Examples of those in whom God delighted</a:t>
            </a:r>
          </a:p>
        </p:txBody>
      </p:sp>
    </p:spTree>
    <p:extLst>
      <p:ext uri="{BB962C8B-B14F-4D97-AF65-F5344CB8AC3E}">
        <p14:creationId xmlns:p14="http://schemas.microsoft.com/office/powerpoint/2010/main" val="837050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6F348C-5831-C95F-000E-52F895504FAE}"/>
              </a:ext>
            </a:extLst>
          </p:cNvPr>
          <p:cNvSpPr>
            <a:spLocks noGrp="1"/>
          </p:cNvSpPr>
          <p:nvPr>
            <p:ph idx="1"/>
          </p:nvPr>
        </p:nvSpPr>
        <p:spPr>
          <a:xfrm>
            <a:off x="1280160" y="1600200"/>
            <a:ext cx="7315200" cy="2934137"/>
          </a:xfrm>
        </p:spPr>
        <p:txBody>
          <a:bodyPr>
            <a:spAutoFit/>
          </a:bodyPr>
          <a:lstStyle/>
          <a:p>
            <a:r>
              <a:rPr lang="en-US" sz="2800" dirty="0">
                <a:solidFill>
                  <a:schemeClr val="tx1"/>
                </a:solidFill>
              </a:rPr>
              <a:t>Genesis 39:21-23 – “… the Lord was with Joseph …”</a:t>
            </a:r>
          </a:p>
          <a:p>
            <a:r>
              <a:rPr lang="en-US" sz="2800" dirty="0">
                <a:solidFill>
                  <a:schemeClr val="tx1"/>
                </a:solidFill>
              </a:rPr>
              <a:t>Numbers 14:8-9 – “he will bring us into this land and give it to us”</a:t>
            </a:r>
          </a:p>
          <a:p>
            <a:r>
              <a:rPr lang="en-US" sz="2800" dirty="0">
                <a:solidFill>
                  <a:schemeClr val="tx1"/>
                </a:solidFill>
              </a:rPr>
              <a:t>Nehemiah 2:8 – “… the good hand of my God was upon me”</a:t>
            </a:r>
          </a:p>
        </p:txBody>
      </p:sp>
      <p:sp>
        <p:nvSpPr>
          <p:cNvPr id="4" name="Title 1">
            <a:extLst>
              <a:ext uri="{FF2B5EF4-FFF2-40B4-BE49-F238E27FC236}">
                <a16:creationId xmlns:a16="http://schemas.microsoft.com/office/drawing/2014/main" id="{AA169147-7C7B-B94E-C510-703A1777567A}"/>
              </a:ext>
            </a:extLst>
          </p:cNvPr>
          <p:cNvSpPr>
            <a:spLocks noGrp="1"/>
          </p:cNvSpPr>
          <p:nvPr>
            <p:ph type="title"/>
          </p:nvPr>
        </p:nvSpPr>
        <p:spPr>
          <a:xfrm>
            <a:off x="1280159" y="301752"/>
            <a:ext cx="7475913" cy="1323439"/>
          </a:xfrm>
        </p:spPr>
        <p:txBody>
          <a:bodyPr wrap="square">
            <a:spAutoFit/>
          </a:bodyPr>
          <a:lstStyle/>
          <a:p>
            <a:r>
              <a:rPr lang="en-US" sz="4000" b="1" dirty="0">
                <a:solidFill>
                  <a:schemeClr val="tx1"/>
                </a:solidFill>
              </a:rPr>
              <a:t>Promises to those who delight in Him</a:t>
            </a:r>
          </a:p>
        </p:txBody>
      </p:sp>
    </p:spTree>
    <p:extLst>
      <p:ext uri="{BB962C8B-B14F-4D97-AF65-F5344CB8AC3E}">
        <p14:creationId xmlns:p14="http://schemas.microsoft.com/office/powerpoint/2010/main" val="1461749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378</TotalTime>
  <Words>4325</Words>
  <Application>Microsoft Office PowerPoint</Application>
  <PresentationFormat>On-screen Show (4:3)</PresentationFormat>
  <Paragraphs>196</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Century Gothic</vt:lpstr>
      <vt:lpstr>Wingdings 3</vt:lpstr>
      <vt:lpstr>Wisp</vt:lpstr>
      <vt:lpstr>In Whom Does God Delight?</vt:lpstr>
      <vt:lpstr>Defining the delight of God</vt:lpstr>
      <vt:lpstr>Defining the delight of God</vt:lpstr>
      <vt:lpstr>Defining the delight of God</vt:lpstr>
      <vt:lpstr>Examples of those in whom God delighted</vt:lpstr>
      <vt:lpstr>Examples of those in whom God delighted</vt:lpstr>
      <vt:lpstr>Examples of those in whom God delighted</vt:lpstr>
      <vt:lpstr>Examples of those in whom God delighted</vt:lpstr>
      <vt:lpstr>Promises to those who delight in Him</vt:lpstr>
      <vt:lpstr>Promises to those who delight in Him</vt:lpstr>
      <vt:lpstr>What God Wants You To Do</vt:lpstr>
      <vt:lpstr>What God Wants You To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Whom Does God Delight? (Part 1)</dc:title>
  <dc:creator>Richard Lidh; Tom Thornhill</dc:creator>
  <cp:lastModifiedBy>Richard Lidh</cp:lastModifiedBy>
  <cp:revision>8</cp:revision>
  <cp:lastPrinted>2025-08-03T01:36:33Z</cp:lastPrinted>
  <dcterms:created xsi:type="dcterms:W3CDTF">2025-08-02T19:05:03Z</dcterms:created>
  <dcterms:modified xsi:type="dcterms:W3CDTF">2025-08-17T02:30:08Z</dcterms:modified>
</cp:coreProperties>
</file>